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2" r:id="rId46"/>
  </p:sldIdLst>
  <p:sldSz cx="12192000" cy="6858000"/>
  <p:notesSz cx="6858000" cy="90678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76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avGH6JpwOLKisv4g69H8BDplY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E5D1A-991D-441D-8C33-6363E562F7A7}">
  <a:tblStyle styleId="{21BE5D1A-991D-441D-8C33-6363E562F7A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>
        <p:guide orient="horz" pos="1296"/>
        <p:guide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4/15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p.17 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改矩陣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p.19 cos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打錯字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p.48 histNum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43" name="Google Shape;243;p15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1" name="Google Shape;251;p16:notes"/>
          <p:cNvSpPr txBox="1">
            <a:spLocks noGrp="1"/>
          </p:cNvSpPr>
          <p:nvPr>
            <p:ph type="sldNum" idx="12"/>
          </p:nvPr>
        </p:nvSpPr>
        <p:spPr>
          <a:xfrm>
            <a:off x="3884613" y="8612188"/>
            <a:ext cx="29718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9" name="Google Shape;4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79450"/>
            <a:ext cx="6045200" cy="340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40" y="204589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" y="23813"/>
            <a:ext cx="1867817" cy="10985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147330" y="342255"/>
            <a:ext cx="566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mbedded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ision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ntelligent</a:t>
            </a:r>
            <a:r>
              <a:rPr lang="en-US" altLang="zh-TW" sz="2400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baseline="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aboratory</a:t>
            </a:r>
          </a:p>
        </p:txBody>
      </p:sp>
    </p:spTree>
    <p:extLst>
      <p:ext uri="{BB962C8B-B14F-4D97-AF65-F5344CB8AC3E}">
        <p14:creationId xmlns:p14="http://schemas.microsoft.com/office/powerpoint/2010/main" val="98298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4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50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+mn-lt"/>
                <a:ea typeface="+mn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  <a:lvl2pPr>
              <a:defRPr>
                <a:latin typeface="+mn-lt"/>
                <a:ea typeface="+mj-ea"/>
              </a:defRPr>
            </a:lvl2pPr>
            <a:lvl3pPr>
              <a:defRPr>
                <a:latin typeface="+mn-lt"/>
                <a:ea typeface="+mj-ea"/>
              </a:defRPr>
            </a:lvl3pPr>
            <a:lvl4pPr>
              <a:defRPr>
                <a:latin typeface="+mn-lt"/>
                <a:ea typeface="+mj-ea"/>
              </a:defRPr>
            </a:lvl4pPr>
            <a:lvl5pPr>
              <a:defRPr>
                <a:latin typeface="+mn-lt"/>
                <a:ea typeface="+mj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1127" r="974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70" cy="7369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48" y="-6370"/>
            <a:ext cx="1563752" cy="9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276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93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4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0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730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6629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sonhacks.com/nvidia-jetson-tx2-j21-header-pin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s.developer.nvidia.com/uploads/short-url/QhIPn8rdiD1Cp4w7ueh28eQpHR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uite.net/tzeng015/twblog/113272245-snprint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relessr.gitbooks.io/working-life/content/snprintf_miao_wu_qiong.html" TargetMode="External"/><Relationship Id="rId4" Type="http://schemas.openxmlformats.org/officeDocument/2006/relationships/hyperlink" Target="http://www.cplusplus.com/reference/cstdio/snprintf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linux.org/Jetson/GPIO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s.developer.nvidia.com/uploads/short-url/QhIPn8rdiD1Cp4w7ueh28eQpHR.pdf" TargetMode="External"/><Relationship Id="rId4" Type="http://schemas.openxmlformats.org/officeDocument/2006/relationships/hyperlink" Target="https://www.jetsonhacks.com/nvidia-jetson-tx2-j21-header-pinou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F29EB-8C5C-4E9C-A1A8-5E0C576E9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>
                <a:latin typeface="+mn-lt"/>
              </a:rPr>
              <a:t>微算機系統實習</a:t>
            </a:r>
            <a:br>
              <a:rPr lang="zh-TW" alt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MICROPROCESSOR SYSTEMS LAB.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SPRING, 2023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FBBE65-664F-4336-AF69-389CF33F40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Instructor：Yen-Lin Chen(</a:t>
            </a:r>
            <a:r>
              <a:rPr lang="zh-TW" altLang="en-US"/>
              <a:t>陳彥霖</a:t>
            </a:r>
            <a:r>
              <a:rPr lang="en-US" altLang="zh-TW"/>
              <a:t>), </a:t>
            </a:r>
            <a:r>
              <a:rPr lang="en-US"/>
              <a:t>Ph.D. Professor</a:t>
            </a:r>
          </a:p>
          <a:p>
            <a:r>
              <a:rPr lang="en-US"/>
              <a:t>Dept. Computer Science and Information Engineering</a:t>
            </a:r>
          </a:p>
          <a:p>
            <a:r>
              <a:rPr lang="en-US"/>
              <a:t>National Taipei University of Technology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1C9F46-6651-4A90-B7D7-B1842393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  <a:endParaRPr lang="en-US" dirty="0"/>
          </a:p>
        </p:txBody>
      </p:sp>
      <p:sp>
        <p:nvSpPr>
          <p:cNvPr id="189" name="Google Shape;189;p1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部份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亦能夠在使用其他用途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通常是利用特定的控制器與特定的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腳來滿足不同的需求與用途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例子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記憶體介面</a:t>
            </a:r>
            <a:endParaRPr lang="zh-TW" altLang="en-US"/>
          </a:p>
          <a:p>
            <a:pPr lvl="1"/>
            <a:r>
              <a:rPr lang="en-US" altLang="zh-TW"/>
              <a:t>I²C, SPI </a:t>
            </a:r>
            <a:r>
              <a:rPr lang="zh-TW" altLang="en-US">
                <a:sym typeface="Times New Roman"/>
              </a:rPr>
              <a:t>介面</a:t>
            </a:r>
            <a:endParaRPr lang="zh-TW" altLang="en-US"/>
          </a:p>
          <a:p>
            <a:pPr lvl="1"/>
            <a:r>
              <a:rPr lang="en-US" altLang="zh-TW"/>
              <a:t>UART</a:t>
            </a:r>
            <a:r>
              <a:rPr lang="zh-TW" altLang="en-US">
                <a:sym typeface="Times New Roman"/>
              </a:rPr>
              <a:t> 信號</a:t>
            </a:r>
            <a:endParaRPr lang="zh-TW" altLang="en-US"/>
          </a:p>
          <a:p>
            <a:pPr lvl="1"/>
            <a:r>
              <a:rPr lang="en-US" altLang="zh-TW"/>
              <a:t>Timer</a:t>
            </a:r>
            <a:r>
              <a:rPr lang="zh-TW" altLang="en-US">
                <a:sym typeface="Times New Roman"/>
              </a:rPr>
              <a:t> 輸出</a:t>
            </a:r>
            <a:endParaRPr lang="zh-TW" altLang="en-US"/>
          </a:p>
          <a:p>
            <a:pPr lvl="1"/>
            <a:r>
              <a:rPr lang="en-US" altLang="zh-TW"/>
              <a:t>LCD</a:t>
            </a:r>
            <a:r>
              <a:rPr lang="zh-TW" altLang="en-US">
                <a:sym typeface="Times New Roman"/>
              </a:rPr>
              <a:t> 信號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外部中斷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921D82-85A7-4F4D-8165-C31CB81B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0" name="Google Shape;200;p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l="4669" t="13333" r="3159" b="16666"/>
          <a:stretch/>
        </p:blipFill>
        <p:spPr>
          <a:xfrm>
            <a:off x="3660019" y="1902582"/>
            <a:ext cx="4795762" cy="480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/>
          <p:nvPr/>
        </p:nvSpPr>
        <p:spPr>
          <a:xfrm>
            <a:off x="6248400" y="6172200"/>
            <a:ext cx="1600200" cy="3810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 rot="5400000">
            <a:off x="7639655" y="5542945"/>
            <a:ext cx="1179890" cy="304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1"/>
          <p:cNvSpPr/>
          <p:nvPr/>
        </p:nvSpPr>
        <p:spPr>
          <a:xfrm rot="10800000">
            <a:off x="8429418" y="5009371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8534400" y="5091405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J26</a:t>
            </a:r>
            <a:endParaRPr sz="18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 rot="-10357428">
            <a:off x="7848601" y="6290216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 rot="442572">
            <a:off x="7953583" y="6372250"/>
            <a:ext cx="60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J21</a:t>
            </a:r>
            <a:endParaRPr sz="1800" dirty="0">
              <a:solidFill>
                <a:schemeClr val="bg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21A9E0C-8914-4E3B-99D6-5422FF16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94E12C-DD6F-440A-B1B7-E74EB480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" name="Google Shape;215;p1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12</a:t>
            </a:fld>
            <a:endParaRPr lang="en-US"/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9622" y="340518"/>
            <a:ext cx="6532755" cy="617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  GPIO  HEADER PINOUT</a:t>
            </a:r>
            <a:r>
              <a:rPr lang="zh-TW" altLang="en-US">
                <a:sym typeface="Arial"/>
              </a:rPr>
              <a:t>介紹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主要分為兩大區塊</a:t>
            </a:r>
          </a:p>
          <a:p>
            <a:pPr lvl="1"/>
            <a:r>
              <a:rPr lang="en-US" altLang="zh-TW"/>
              <a:t>J21</a:t>
            </a:r>
            <a:r>
              <a:rPr lang="zh-TW" altLang="en-US">
                <a:sym typeface="Times New Roman"/>
              </a:rPr>
              <a:t> 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實驗主要用</a:t>
            </a:r>
            <a:r>
              <a:rPr lang="en-US" altLang="zh-TW"/>
              <a:t>J21</a:t>
            </a:r>
            <a:r>
              <a:rPr lang="zh-TW" altLang="en-US">
                <a:sym typeface="Times New Roman"/>
              </a:rPr>
              <a:t>的腳位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1"/>
            <a:r>
              <a:rPr lang="en-US" altLang="zh-TW"/>
              <a:t>J26</a:t>
            </a:r>
            <a:endParaRPr lang="zh-TW" altLang="en-US"/>
          </a:p>
        </p:txBody>
      </p:sp>
      <p:sp>
        <p:nvSpPr>
          <p:cNvPr id="223" name="Google Shape;223;p1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13</a:t>
            </a:fld>
            <a:endParaRPr lang="en-US"/>
          </a:p>
        </p:txBody>
      </p:sp>
      <p:grpSp>
        <p:nvGrpSpPr>
          <p:cNvPr id="224" name="Google Shape;224;p13"/>
          <p:cNvGrpSpPr/>
          <p:nvPr/>
        </p:nvGrpSpPr>
        <p:grpSpPr>
          <a:xfrm>
            <a:off x="2209800" y="3434803"/>
            <a:ext cx="8229600" cy="2209800"/>
            <a:chOff x="685800" y="3434803"/>
            <a:chExt cx="8229600" cy="2209800"/>
          </a:xfrm>
        </p:grpSpPr>
        <p:grpSp>
          <p:nvGrpSpPr>
            <p:cNvPr id="225" name="Google Shape;225;p13"/>
            <p:cNvGrpSpPr/>
            <p:nvPr/>
          </p:nvGrpSpPr>
          <p:grpSpPr>
            <a:xfrm>
              <a:off x="685800" y="3434803"/>
              <a:ext cx="8229600" cy="2209800"/>
              <a:chOff x="685800" y="3657600"/>
              <a:chExt cx="8229600" cy="2209800"/>
            </a:xfrm>
          </p:grpSpPr>
          <p:pic>
            <p:nvPicPr>
              <p:cNvPr id="226" name="Google Shape;226;p13"/>
              <p:cNvPicPr preferRelativeResize="0"/>
              <p:nvPr/>
            </p:nvPicPr>
            <p:blipFill rotWithShape="1">
              <a:blip r:embed="rId3">
                <a:alphaModFix/>
              </a:blip>
              <a:srcRect l="4150" t="41111" r="5817" b="26666"/>
              <a:stretch/>
            </p:blipFill>
            <p:spPr>
              <a:xfrm>
                <a:off x="685800" y="3657600"/>
                <a:ext cx="8229600" cy="2209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7" name="Google Shape;227;p13"/>
              <p:cNvSpPr txBox="1"/>
              <p:nvPr/>
            </p:nvSpPr>
            <p:spPr>
              <a:xfrm>
                <a:off x="915140" y="4119206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3"/>
              <p:cNvSpPr txBox="1"/>
              <p:nvPr/>
            </p:nvSpPr>
            <p:spPr>
              <a:xfrm>
                <a:off x="838200" y="4980314"/>
                <a:ext cx="3048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3"/>
              <p:cNvSpPr txBox="1"/>
              <p:nvPr/>
            </p:nvSpPr>
            <p:spPr>
              <a:xfrm>
                <a:off x="8319117" y="4119206"/>
                <a:ext cx="5200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40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 txBox="1"/>
              <p:nvPr/>
            </p:nvSpPr>
            <p:spPr>
              <a:xfrm>
                <a:off x="8342790" y="5002894"/>
                <a:ext cx="4997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39</a:t>
                </a:r>
                <a:endParaRPr sz="18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1" name="Google Shape;231;p13"/>
            <p:cNvSpPr/>
            <p:nvPr/>
          </p:nvSpPr>
          <p:spPr>
            <a:xfrm>
              <a:off x="1600200" y="5257800"/>
              <a:ext cx="609600" cy="304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 altLang="zh-TW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  <a:r>
              <a:rPr lang="en-US" altLang="zh-TW">
                <a:sym typeface="Arial"/>
              </a:rPr>
              <a:t>(J21)</a:t>
            </a:r>
            <a:endParaRPr lang="zh-TW" altLang="en-US">
              <a:sym typeface="Arial"/>
            </a:endParaRPr>
          </a:p>
        </p:txBody>
      </p:sp>
      <p:sp>
        <p:nvSpPr>
          <p:cNvPr id="237" name="Google Shape;237;p1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14</a:t>
            </a:fld>
            <a:endParaRPr lang="en-US"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594" y="1690688"/>
            <a:ext cx="3743470" cy="50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937" y="1690686"/>
            <a:ext cx="3743470" cy="503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GPIO EXPANSION HEADER PIN DESCRIPTIONS(J21)</a:t>
            </a:r>
          </a:p>
        </p:txBody>
      </p:sp>
      <p:sp>
        <p:nvSpPr>
          <p:cNvPr id="246" name="Google Shape;246;p1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15</a:t>
            </a:fld>
            <a:endParaRPr lang="en-US"/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1703" y="1813148"/>
            <a:ext cx="6268593" cy="490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GPIO EXPANSION HEADER PIN DESCRIPTIONS(J26)</a:t>
            </a:r>
          </a:p>
        </p:txBody>
      </p:sp>
      <p:sp>
        <p:nvSpPr>
          <p:cNvPr id="254" name="Google Shape;254;p1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16</a:t>
            </a:fld>
            <a:endParaRPr lang="en-US"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421" y="1690688"/>
            <a:ext cx="8081158" cy="499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61" name="Google Shape;261;p1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並非所有的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腳位都讓使用者自定</a:t>
            </a:r>
            <a:r>
              <a:rPr lang="en-US" altLang="zh-TW"/>
              <a:t>in/out</a:t>
            </a:r>
            <a:r>
              <a:rPr lang="zh-TW" altLang="en-US">
                <a:sym typeface="Times New Roman"/>
              </a:rPr>
              <a:t>與控制使用</a:t>
            </a:r>
          </a:p>
          <a:p>
            <a:pPr lvl="0"/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只提供</a:t>
            </a:r>
            <a:r>
              <a:rPr lang="en-US" altLang="zh-TW">
                <a:sym typeface="Times New Roman"/>
              </a:rPr>
              <a:t>18</a:t>
            </a:r>
            <a:r>
              <a:rPr lang="zh-TW" altLang="en-US">
                <a:sym typeface="Times New Roman"/>
              </a:rPr>
              <a:t>個腳位</a:t>
            </a:r>
            <a:r>
              <a:rPr lang="en-US" altLang="zh-TW">
                <a:sym typeface="Times New Roman"/>
              </a:rPr>
              <a:t>(</a:t>
            </a:r>
            <a:r>
              <a:rPr lang="en-US" altLang="zh-TW"/>
              <a:t>J21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可以讓使用者自行定義</a:t>
            </a:r>
          </a:p>
          <a:p>
            <a:pPr lvl="1"/>
            <a:endParaRPr lang="zh-TW" altLang="en-US">
              <a:sym typeface="Arial"/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71" name="Google Shape;271;p1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可自訂的接腳列表</a:t>
            </a:r>
          </a:p>
          <a:p>
            <a:pPr lvl="0"/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很重要，</a:t>
            </a:r>
            <a:r>
              <a:rPr lang="en-US" altLang="zh-TW"/>
              <a:t>Ubuntu</a:t>
            </a:r>
            <a:r>
              <a:rPr lang="zh-TW" altLang="en-US">
                <a:sym typeface="Times New Roman"/>
              </a:rPr>
              <a:t>對應的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編號是依照這個</a:t>
            </a:r>
          </a:p>
        </p:txBody>
      </p:sp>
      <p:sp>
        <p:nvSpPr>
          <p:cNvPr id="272" name="Google Shape;272;p1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graphicFrame>
        <p:nvGraphicFramePr>
          <p:cNvPr id="273" name="Google Shape;273;p18"/>
          <p:cNvGraphicFramePr/>
          <p:nvPr>
            <p:extLst>
              <p:ext uri="{D42A27DB-BD31-4B8C-83A1-F6EECF244321}">
                <p14:modId xmlns:p14="http://schemas.microsoft.com/office/powerpoint/2010/main" val="628535680"/>
              </p:ext>
            </p:extLst>
          </p:nvPr>
        </p:nvGraphicFramePr>
        <p:xfrm>
          <a:off x="3914775" y="2962422"/>
          <a:ext cx="4362450" cy="357649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sysfs filename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Physical pin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gpio396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7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gpio466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gpio392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12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13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gpio255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15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gpio481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18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gpio429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19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08D98E-D270-4D5B-B775-7945B6B67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graphicFrame>
        <p:nvGraphicFramePr>
          <p:cNvPr id="282" name="Google Shape;282;p19"/>
          <p:cNvGraphicFramePr/>
          <p:nvPr>
            <p:extLst>
              <p:ext uri="{D42A27DB-BD31-4B8C-83A1-F6EECF244321}">
                <p14:modId xmlns:p14="http://schemas.microsoft.com/office/powerpoint/2010/main" val="2637198913"/>
              </p:ext>
            </p:extLst>
          </p:nvPr>
        </p:nvGraphicFramePr>
        <p:xfrm>
          <a:off x="3914775" y="1989559"/>
          <a:ext cx="4362450" cy="402347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sysfs filename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Physical pin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200025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gpio254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22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gpio427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23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29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gpio298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31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gpio297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32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gpio389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33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gpio395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35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gpio388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37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gpio394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38 on J21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gpio393</a:t>
                      </a:r>
                      <a:endParaRPr sz="1800" u="none" strike="noStrike" cap="none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EC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40 on J21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LECTURE 2</a:t>
            </a:r>
            <a:br>
              <a:rPr lang="en-US" dirty="0"/>
            </a:br>
            <a:r>
              <a:rPr lang="zh-TW" altLang="en-US" dirty="0">
                <a:sym typeface="Times New Roman"/>
              </a:rPr>
              <a:t>微算機系統實驗平台</a:t>
            </a:r>
            <a:r>
              <a:rPr lang="zh-TW" altLang="en-US" dirty="0">
                <a:sym typeface="Arial"/>
              </a:rPr>
              <a:t> 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1FF1BC7-82DD-497F-A738-1FAEDD5B1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GENERAL PURPOSE INPUT OUTPUT (GPIO)</a:t>
            </a:r>
            <a:endParaRPr lang="en-US" dirty="0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291" name="Google Shape;291;p2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接腳位置編號</a:t>
            </a:r>
          </a:p>
          <a:p>
            <a:pPr lvl="0"/>
            <a:r>
              <a:rPr lang="zh-TW" altLang="en-US">
                <a:sym typeface="Times New Roman"/>
              </a:rPr>
              <a:t>綠色為可自定義腳位</a:t>
            </a:r>
            <a:r>
              <a:rPr lang="en-US" altLang="zh-TW"/>
              <a:t>(High: 1.8V/3.3V)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黃色為接地</a:t>
            </a:r>
            <a:r>
              <a:rPr lang="en-US" altLang="zh-TW"/>
              <a:t>(GND)</a:t>
            </a:r>
            <a:endParaRPr lang="zh-TW" altLang="en-US"/>
          </a:p>
        </p:txBody>
      </p:sp>
      <p:sp>
        <p:nvSpPr>
          <p:cNvPr id="292" name="Google Shape;292;p2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graphicFrame>
        <p:nvGraphicFramePr>
          <p:cNvPr id="293" name="Google Shape;293;p20"/>
          <p:cNvGraphicFramePr/>
          <p:nvPr>
            <p:extLst>
              <p:ext uri="{D42A27DB-BD31-4B8C-83A1-F6EECF244321}">
                <p14:modId xmlns:p14="http://schemas.microsoft.com/office/powerpoint/2010/main" val="395993206"/>
              </p:ext>
            </p:extLst>
          </p:nvPr>
        </p:nvGraphicFramePr>
        <p:xfrm>
          <a:off x="2438500" y="3429000"/>
          <a:ext cx="7315000" cy="787400"/>
        </p:xfrm>
        <a:graphic>
          <a:graphicData uri="http://schemas.openxmlformats.org/drawingml/2006/table">
            <a:tbl>
              <a:tblPr>
                <a:noFill/>
                <a:tableStyleId>{21BE5D1A-991D-441D-8C33-6363E562F7A7}</a:tableStyleId>
              </a:tblPr>
              <a:tblGrid>
                <a:gridCol w="3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strike="noStrike" cap="none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</a:t>
                      </a:r>
                      <a:endParaRPr sz="1800" u="none" strike="noStrike" cap="none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800" u="none" strike="noStrike" cap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的 </a:t>
            </a:r>
            <a:r>
              <a:rPr lang="en-US">
                <a:sym typeface="Arial"/>
              </a:rPr>
              <a:t>GPIO </a:t>
            </a:r>
            <a:r>
              <a:rPr lang="zh-TW" altLang="en-US">
                <a:sym typeface="Arial"/>
              </a:rPr>
              <a:t>腳位介紹</a:t>
            </a:r>
          </a:p>
        </p:txBody>
      </p:sp>
      <p:sp>
        <p:nvSpPr>
          <p:cNvPr id="302" name="Google Shape;302;p2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詳細</a:t>
            </a:r>
            <a:r>
              <a:rPr lang="en-US" altLang="zh-TW" dirty="0">
                <a:sym typeface="Times New Roman"/>
              </a:rPr>
              <a:t>GPIO</a:t>
            </a:r>
            <a:r>
              <a:rPr lang="zh-TW" altLang="en-US" dirty="0">
                <a:sym typeface="Times New Roman"/>
              </a:rPr>
              <a:t>接腳說明可以參考</a:t>
            </a:r>
          </a:p>
          <a:p>
            <a:pPr lvl="1"/>
            <a:r>
              <a:rPr lang="zh-TW" altLang="en-US" dirty="0">
                <a:sym typeface="Times New Roman"/>
              </a:rPr>
              <a:t>網頁</a:t>
            </a:r>
            <a:r>
              <a:rPr lang="en-US" altLang="zh-TW" dirty="0">
                <a:sym typeface="Times New Roman"/>
              </a:rPr>
              <a:t>: </a:t>
            </a:r>
            <a:endParaRPr lang="zh-TW" altLang="en-US" dirty="0">
              <a:sym typeface="Times New Roman"/>
            </a:endParaRPr>
          </a:p>
          <a:p>
            <a:pPr lvl="1"/>
            <a:r>
              <a:rPr lang="en-US" altLang="zh-TW" dirty="0">
                <a:solidFill>
                  <a:schemeClr val="bg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https://www.jetsonhacks.com/nvidia-jetson-tx2-j21-header-pinout/</a:t>
            </a:r>
            <a:endParaRPr lang="zh-TW" alt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altLang="zh-TW" dirty="0">
                <a:sym typeface="Times New Roman"/>
              </a:rPr>
              <a:t>TX2</a:t>
            </a:r>
            <a:r>
              <a:rPr lang="zh-TW" altLang="en-US" dirty="0">
                <a:sym typeface="Times New Roman"/>
              </a:rPr>
              <a:t>開發手冊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https://forums.developer.nvidia.com/uploads/short-url/QhIPn8rdiD1Cp4w7ueh28eQpHR.pdf</a:t>
            </a:r>
            <a:endParaRPr lang="zh-TW" altLang="en-US" dirty="0">
              <a:solidFill>
                <a:schemeClr val="bg1"/>
              </a:solidFill>
              <a:sym typeface="arial"/>
            </a:endParaRPr>
          </a:p>
          <a:p>
            <a:pPr lvl="1"/>
            <a:endParaRPr lang="zh-TW" altLang="en-US" dirty="0">
              <a:sym typeface="Arial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13" name="Google Shape;313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在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上已於</a:t>
            </a:r>
            <a:r>
              <a:rPr lang="en-US"/>
              <a:t>Kernel</a:t>
            </a:r>
            <a:r>
              <a:rPr lang="zh-TW" altLang="en-US">
                <a:sym typeface="Times New Roman"/>
              </a:rPr>
              <a:t>層將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的操作包裝過了，使用者無法使用</a:t>
            </a:r>
            <a:r>
              <a:rPr lang="en-US"/>
              <a:t>ioctl (input/output control)</a:t>
            </a:r>
            <a:r>
              <a:rPr lang="zh-TW" altLang="en-US">
                <a:sym typeface="Times New Roman"/>
              </a:rPr>
              <a:t>這類的方式直接存取</a:t>
            </a:r>
            <a:r>
              <a:rPr lang="en-US"/>
              <a:t>GPIO</a:t>
            </a:r>
            <a:endParaRPr 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需要透過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下的</a:t>
            </a:r>
            <a:r>
              <a:rPr lang="en-US"/>
              <a:t>export</a:t>
            </a:r>
            <a:r>
              <a:rPr lang="zh-TW" altLang="en-US">
                <a:sym typeface="Times New Roman"/>
              </a:rPr>
              <a:t>先啟用指定的</a:t>
            </a:r>
            <a:r>
              <a:rPr lang="en-US"/>
              <a:t>GPIO Pin </a:t>
            </a:r>
          </a:p>
          <a:p>
            <a:pPr lvl="0"/>
            <a:r>
              <a:rPr lang="en-US">
                <a:sym typeface="Times New Roman"/>
              </a:rPr>
              <a:t>(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只認識</a:t>
            </a:r>
            <a:r>
              <a:rPr lang="en-US"/>
              <a:t>sysfs filename</a:t>
            </a:r>
            <a:r>
              <a:rPr lang="zh-TW" altLang="en-US">
                <a:sym typeface="Times New Roman"/>
              </a:rPr>
              <a:t>的編號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啟用的</a:t>
            </a:r>
            <a:r>
              <a:rPr lang="en-US"/>
              <a:t>sysfs filename</a:t>
            </a:r>
            <a:r>
              <a:rPr lang="zh-TW" altLang="en-US">
                <a:sym typeface="Times New Roman"/>
              </a:rPr>
              <a:t>會產生一個資料夾，編輯裡面的文件可以對對應的</a:t>
            </a:r>
            <a:r>
              <a:rPr lang="en-US"/>
              <a:t>GPIO</a:t>
            </a:r>
            <a:r>
              <a:rPr lang="en-US">
                <a:sym typeface="Times New Roman"/>
              </a:rPr>
              <a:t> </a:t>
            </a:r>
            <a:r>
              <a:rPr lang="en-US"/>
              <a:t>Pin</a:t>
            </a:r>
            <a:r>
              <a:rPr lang="zh-TW" altLang="en-US">
                <a:sym typeface="Times New Roman"/>
              </a:rPr>
              <a:t>產生相對應的控制</a:t>
            </a:r>
          </a:p>
          <a:p>
            <a:pPr lvl="2"/>
            <a:endParaRPr lang="zh-TW" altLang="en-US">
              <a:sym typeface="Arial"/>
            </a:endParaRPr>
          </a:p>
        </p:txBody>
      </p:sp>
      <p:sp>
        <p:nvSpPr>
          <p:cNvPr id="314" name="Google Shape;314;p2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22" name="Google Shape;322;p2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操作前必須為</a:t>
            </a:r>
            <a:r>
              <a:rPr lang="en-US"/>
              <a:t>Root</a:t>
            </a:r>
            <a:r>
              <a:rPr lang="zh-TW" altLang="en-US">
                <a:sym typeface="Times New Roman"/>
              </a:rPr>
              <a:t>才能取得控制權</a:t>
            </a:r>
          </a:p>
          <a:p>
            <a:pPr lvl="1"/>
            <a:endParaRPr lang="zh-TW" alt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進入</a:t>
            </a:r>
            <a:r>
              <a:rPr lang="en-US" altLang="zh-TW"/>
              <a:t>/</a:t>
            </a:r>
            <a:r>
              <a:rPr lang="en-US"/>
              <a:t>sys/class/gpio</a:t>
            </a:r>
          </a:p>
          <a:p>
            <a:pPr lvl="1"/>
            <a:r>
              <a:rPr lang="en-US"/>
              <a:t># cd /sys/class/gpio/</a:t>
            </a:r>
          </a:p>
          <a:p>
            <a:pPr lvl="0"/>
            <a:r>
              <a:rPr lang="zh-TW" altLang="en-US">
                <a:sym typeface="Times New Roman"/>
              </a:rPr>
              <a:t>使用</a:t>
            </a:r>
            <a:r>
              <a:rPr lang="en-US"/>
              <a:t>export</a:t>
            </a:r>
            <a:r>
              <a:rPr lang="zh-TW" altLang="en-US">
                <a:sym typeface="Times New Roman"/>
              </a:rPr>
              <a:t>啟用一個</a:t>
            </a:r>
            <a:r>
              <a:rPr lang="en-US"/>
              <a:t>GPIO Pin</a:t>
            </a:r>
            <a:r>
              <a:rPr lang="en-US">
                <a:sym typeface="Times New Roman"/>
              </a:rPr>
              <a:t>，</a:t>
            </a:r>
            <a:r>
              <a:rPr lang="zh-TW" altLang="en-US">
                <a:sym typeface="Times New Roman"/>
              </a:rPr>
              <a:t>這裡示範</a:t>
            </a:r>
            <a:r>
              <a:rPr lang="en-US"/>
              <a:t>pin15 (sysfs filename: gpio255)</a:t>
            </a:r>
          </a:p>
          <a:p>
            <a:pPr lvl="1"/>
            <a:r>
              <a:rPr lang="zh-TW" altLang="en-US">
                <a:sym typeface="Times New Roman"/>
              </a:rPr>
              <a:t>指令</a:t>
            </a:r>
            <a:r>
              <a:rPr lang="en-US" altLang="zh-TW">
                <a:sym typeface="Times New Roman"/>
              </a:rPr>
              <a:t>: </a:t>
            </a:r>
            <a:r>
              <a:rPr lang="en-US"/>
              <a:t>echo (sysfs filename</a:t>
            </a:r>
            <a:r>
              <a:rPr lang="zh-TW" altLang="en-US">
                <a:sym typeface="Times New Roman"/>
              </a:rPr>
              <a:t>編號</a:t>
            </a:r>
            <a:r>
              <a:rPr lang="en-US" altLang="zh-TW"/>
              <a:t>) &gt; </a:t>
            </a:r>
            <a:r>
              <a:rPr lang="en-US"/>
              <a:t>export</a:t>
            </a:r>
          </a:p>
        </p:txBody>
      </p:sp>
      <p:sp>
        <p:nvSpPr>
          <p:cNvPr id="323" name="Google Shape;323;p2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23</a:t>
            </a:fld>
            <a:endParaRPr lang="en-US"/>
          </a:p>
        </p:txBody>
      </p:sp>
      <p:pic>
        <p:nvPicPr>
          <p:cNvPr id="324" name="Google Shape;324;p23" descr="畫面剪輯"/>
          <p:cNvPicPr preferRelativeResize="0"/>
          <p:nvPr/>
        </p:nvPicPr>
        <p:blipFill rotWithShape="1">
          <a:blip r:embed="rId3">
            <a:alphaModFix/>
          </a:blip>
          <a:srcRect l="-1" r="4347" b="9091"/>
          <a:stretch/>
        </p:blipFill>
        <p:spPr>
          <a:xfrm>
            <a:off x="2403467" y="2362397"/>
            <a:ext cx="1676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6838" y="4983480"/>
            <a:ext cx="7740332" cy="32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UBUNTU </a:t>
            </a:r>
            <a:r>
              <a:rPr lang="zh-TW" altLang="en-US">
                <a:sym typeface="Arial"/>
              </a:rPr>
              <a:t>操作 </a:t>
            </a:r>
            <a:r>
              <a:rPr lang="en-US">
                <a:sym typeface="Arial"/>
              </a:rPr>
              <a:t>TX2 </a:t>
            </a:r>
            <a:r>
              <a:rPr lang="zh-TW" altLang="en-US">
                <a:sym typeface="Arial"/>
              </a:rPr>
              <a:t>上的 </a:t>
            </a:r>
            <a:r>
              <a:rPr lang="en-US">
                <a:sym typeface="Arial"/>
              </a:rPr>
              <a:t>GPIO</a:t>
            </a:r>
          </a:p>
        </p:txBody>
      </p:sp>
      <p:sp>
        <p:nvSpPr>
          <p:cNvPr id="334" name="Google Shape;334;p2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/sys/class/gpio/</a:t>
            </a:r>
            <a:r>
              <a:rPr lang="zh-TW" altLang="en-US">
                <a:sym typeface="Times New Roman"/>
              </a:rPr>
              <a:t>的目錄下是否有剛剛啟用的</a:t>
            </a:r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對應資料夾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zh-TW" altLang="en-US">
                <a:sym typeface="Times New Roman"/>
              </a:rPr>
              <a:t>，對應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腳為</a:t>
            </a:r>
            <a:r>
              <a:rPr lang="en-US" altLang="zh-TW"/>
              <a:t>15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  <a:p>
            <a:pPr lvl="0"/>
            <a:endParaRPr lang="zh-TW" altLang="en-US"/>
          </a:p>
          <a:p>
            <a:pPr lvl="1"/>
            <a:endParaRPr lang="zh-TW" altLang="en-US">
              <a:sym typeface="Times New Roman"/>
            </a:endParaRPr>
          </a:p>
          <a:p>
            <a:pPr lvl="1"/>
            <a:endParaRPr lang="zh-TW" alt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進入剛剛產生出來的</a:t>
            </a:r>
            <a:r>
              <a:rPr lang="en-US" altLang="zh-TW"/>
              <a:t>sysfs filename</a:t>
            </a:r>
            <a:r>
              <a:rPr lang="zh-TW" altLang="en-US">
                <a:sym typeface="Times New Roman"/>
              </a:rPr>
              <a:t>對應資料夾，並且查看其資料夾下的內容</a:t>
            </a: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35" name="Google Shape;335;p2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24</a:t>
            </a:fld>
            <a:endParaRPr lang="en-US"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2751444" y="2887836"/>
            <a:ext cx="6021537" cy="1082327"/>
            <a:chOff x="1828800" y="2743200"/>
            <a:chExt cx="5562600" cy="792863"/>
          </a:xfrm>
        </p:grpSpPr>
        <p:pic>
          <p:nvPicPr>
            <p:cNvPr id="337" name="Google Shape;337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74857" y="2743200"/>
              <a:ext cx="5516543" cy="79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4"/>
            <p:cNvSpPr/>
            <p:nvPr/>
          </p:nvSpPr>
          <p:spPr>
            <a:xfrm>
              <a:off x="1828800" y="3276600"/>
              <a:ext cx="838200" cy="25946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9" name="Google Shape;3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9808" y="4897217"/>
            <a:ext cx="6512384" cy="73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D0B5D2-7AA9-4D17-8740-6A4A6139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48" name="Google Shape;348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主要會使用到</a:t>
            </a:r>
            <a:r>
              <a:rPr lang="en-US"/>
              <a:t>GPIO direction</a:t>
            </a:r>
            <a:r>
              <a:rPr lang="zh-TW" altLang="en-US">
                <a:sym typeface="Times New Roman"/>
              </a:rPr>
              <a:t>與</a:t>
            </a:r>
            <a:r>
              <a:rPr lang="en-US"/>
              <a:t>value</a:t>
            </a:r>
          </a:p>
          <a:p>
            <a:pPr lvl="1"/>
            <a:r>
              <a:rPr lang="en-US"/>
              <a:t>direction</a:t>
            </a:r>
            <a:r>
              <a:rPr lang="en-US">
                <a:sym typeface="Times New Roman"/>
              </a:rPr>
              <a:t>: </a:t>
            </a:r>
            <a:r>
              <a:rPr lang="zh-TW" altLang="en-US">
                <a:sym typeface="Times New Roman"/>
              </a:rPr>
              <a:t>用來設定</a:t>
            </a:r>
            <a:r>
              <a:rPr lang="en-US"/>
              <a:t>in/out</a:t>
            </a:r>
          </a:p>
          <a:p>
            <a:pPr lvl="1"/>
            <a:r>
              <a:rPr lang="en-US"/>
              <a:t>value</a:t>
            </a:r>
            <a:r>
              <a:rPr lang="en-US">
                <a:sym typeface="Times New Roman"/>
              </a:rPr>
              <a:t>: </a:t>
            </a:r>
            <a:r>
              <a:rPr lang="zh-TW" altLang="en-US">
                <a:sym typeface="Times New Roman"/>
              </a:rPr>
              <a:t>用來設定</a:t>
            </a:r>
            <a:r>
              <a:rPr lang="en-US" altLang="zh-TW"/>
              <a:t>1/0(</a:t>
            </a:r>
            <a:r>
              <a:rPr lang="zh-TW" altLang="en-US"/>
              <a:t>高電位</a:t>
            </a:r>
            <a:r>
              <a:rPr lang="en-US" altLang="zh-TW"/>
              <a:t>/</a:t>
            </a:r>
            <a:r>
              <a:rPr lang="zh-TW" altLang="en-US"/>
              <a:t>低電位</a:t>
            </a:r>
            <a:r>
              <a:rPr lang="en-US" altLang="zh-TW"/>
              <a:t>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設定請用 </a:t>
            </a:r>
            <a:r>
              <a:rPr lang="en-US"/>
              <a:t>echo</a:t>
            </a:r>
            <a:r>
              <a:rPr lang="en-US">
                <a:sym typeface="Times New Roman"/>
              </a:rPr>
              <a:t> (</a:t>
            </a:r>
            <a:r>
              <a:rPr lang="zh-TW" altLang="en-US">
                <a:sym typeface="Times New Roman"/>
              </a:rPr>
              <a:t>內容 </a:t>
            </a:r>
            <a:r>
              <a:rPr lang="en-US"/>
              <a:t>ex: out</a:t>
            </a:r>
            <a:r>
              <a:rPr lang="en-US">
                <a:sym typeface="Times New Roman"/>
              </a:rPr>
              <a:t>) </a:t>
            </a:r>
            <a:r>
              <a:rPr lang="en-US"/>
              <a:t>&gt;</a:t>
            </a:r>
            <a:r>
              <a:rPr lang="en-US">
                <a:sym typeface="Times New Roman"/>
              </a:rPr>
              <a:t> (</a:t>
            </a:r>
            <a:r>
              <a:rPr lang="zh-TW" altLang="en-US">
                <a:sym typeface="Times New Roman"/>
              </a:rPr>
              <a:t>檔案 </a:t>
            </a:r>
            <a:r>
              <a:rPr lang="en-US"/>
              <a:t>ex: direction</a:t>
            </a:r>
            <a:r>
              <a:rPr lang="en-US">
                <a:sym typeface="Times New Roman"/>
              </a:rPr>
              <a:t>)</a:t>
            </a:r>
            <a:endParaRPr lang="en-US"/>
          </a:p>
        </p:txBody>
      </p:sp>
      <p:sp>
        <p:nvSpPr>
          <p:cNvPr id="349" name="Google Shape;349;p2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44CA01-8BA5-422D-AB26-9CF5DE77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58" name="Google Shape;358;p2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步驟五</a:t>
            </a:r>
            <a:r>
              <a:rPr lang="en-US" altLang="zh-TW">
                <a:sym typeface="Times New Roman"/>
              </a:rPr>
              <a:t>:</a:t>
            </a:r>
            <a:r>
              <a:rPr lang="zh-TW" altLang="en-US">
                <a:sym typeface="Times New Roman"/>
              </a:rPr>
              <a:t>將剛剛啟用的</a:t>
            </a:r>
            <a:r>
              <a:rPr lang="en-US" altLang="zh-TW"/>
              <a:t>sysfs filename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資料夾下的</a:t>
            </a:r>
            <a:r>
              <a:rPr lang="en-US" altLang="zh-TW"/>
              <a:t>direction</a:t>
            </a:r>
            <a:r>
              <a:rPr lang="zh-TW" altLang="en-US">
                <a:sym typeface="Times New Roman"/>
              </a:rPr>
              <a:t>設定為</a:t>
            </a:r>
            <a:r>
              <a:rPr lang="en-US" altLang="zh-TW"/>
              <a:t>out</a:t>
            </a:r>
            <a:r>
              <a:rPr lang="zh-TW" altLang="en-US">
                <a:sym typeface="Times New Roman"/>
              </a:rPr>
              <a:t>，並且用</a:t>
            </a:r>
            <a:r>
              <a:rPr lang="en-US" altLang="zh-TW"/>
              <a:t>cat</a:t>
            </a:r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direction</a:t>
            </a:r>
            <a:r>
              <a:rPr lang="zh-TW" altLang="en-US"/>
              <a:t>檔案</a:t>
            </a:r>
            <a:r>
              <a:rPr lang="zh-TW" altLang="en-US">
                <a:sym typeface="Times New Roman"/>
              </a:rPr>
              <a:t>內容是否已經為</a:t>
            </a:r>
            <a:r>
              <a:rPr lang="en-US" altLang="zh-TW"/>
              <a:t>out</a:t>
            </a:r>
            <a:endParaRPr lang="zh-TW" altLang="en-US">
              <a:sym typeface="Times New Roman"/>
            </a:endParaRPr>
          </a:p>
          <a:p>
            <a:pPr lvl="0"/>
            <a:endParaRPr lang="zh-TW" altLang="en-US">
              <a:sym typeface="Arial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59" name="Google Shape;359;p2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26</a:t>
            </a:fld>
            <a:endParaRPr lang="en-US"/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t="5482"/>
          <a:stretch/>
        </p:blipFill>
        <p:spPr>
          <a:xfrm>
            <a:off x="2209596" y="3429000"/>
            <a:ext cx="7772807" cy="6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6F1F17-DFB4-431F-8187-CA840269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69" name="Google Shape;369;p2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將剛剛啟用的</a:t>
            </a:r>
            <a:r>
              <a:rPr lang="en-US" altLang="zh-TW"/>
              <a:t>sysfs filename 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資料夾下的</a:t>
            </a:r>
            <a:r>
              <a:rPr lang="en-US" altLang="zh-TW"/>
              <a:t>value</a:t>
            </a:r>
            <a:r>
              <a:rPr lang="zh-TW" altLang="en-US">
                <a:sym typeface="Times New Roman"/>
              </a:rPr>
              <a:t>設定為</a:t>
            </a:r>
            <a:r>
              <a:rPr lang="en-US" altLang="zh-TW"/>
              <a:t>1 </a:t>
            </a:r>
            <a:r>
              <a:rPr lang="zh-TW" altLang="en-US">
                <a:sym typeface="Times New Roman"/>
              </a:rPr>
              <a:t>，並且用</a:t>
            </a:r>
            <a:r>
              <a:rPr lang="en-US" altLang="zh-TW"/>
              <a:t>cat</a:t>
            </a:r>
            <a:r>
              <a:rPr lang="zh-TW" altLang="en-US">
                <a:sym typeface="Times New Roman"/>
              </a:rPr>
              <a:t>查看</a:t>
            </a:r>
            <a:r>
              <a:rPr lang="en-US" altLang="zh-TW"/>
              <a:t>value</a:t>
            </a:r>
            <a:r>
              <a:rPr lang="zh-TW" altLang="en-US">
                <a:sym typeface="Times New Roman"/>
              </a:rPr>
              <a:t>內容是否已經為</a:t>
            </a:r>
            <a:r>
              <a:rPr lang="en-US" altLang="zh-TW"/>
              <a:t>1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370" name="Google Shape;370;p2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27</a:t>
            </a:fld>
            <a:endParaRPr lang="en-US"/>
          </a:p>
        </p:txBody>
      </p:sp>
      <p:pic>
        <p:nvPicPr>
          <p:cNvPr id="371" name="Google Shape;3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7165" y="3352521"/>
            <a:ext cx="7377669" cy="70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601B3C-281E-4EC8-A79F-49E1CEC2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80" name="Google Shape;380;p2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若已完成上面的操作步驟，則</a:t>
            </a:r>
            <a:r>
              <a:rPr lang="en-US" altLang="zh-TW"/>
              <a:t>sysfs filename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gpio255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對應的</a:t>
            </a:r>
            <a:r>
              <a:rPr lang="en-US" altLang="zh-TW"/>
              <a:t>Pin</a:t>
            </a:r>
            <a:r>
              <a:rPr lang="zh-TW" altLang="en-US">
                <a:sym typeface="Times New Roman"/>
              </a:rPr>
              <a:t>腳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範例為</a:t>
            </a:r>
            <a:r>
              <a:rPr lang="en-US" altLang="zh-TW"/>
              <a:t>Pin 15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狀態為</a:t>
            </a:r>
            <a:r>
              <a:rPr lang="en-US" altLang="zh-TW"/>
              <a:t>1</a:t>
            </a:r>
            <a:r>
              <a:rPr lang="zh-TW" altLang="en-US">
                <a:sym typeface="Times New Roman"/>
              </a:rPr>
              <a:t>，若有接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可以看到該腳位的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是亮的</a:t>
            </a:r>
          </a:p>
        </p:txBody>
      </p:sp>
      <p:sp>
        <p:nvSpPr>
          <p:cNvPr id="381" name="Google Shape;381;p2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28</a:t>
            </a:fld>
            <a:endParaRPr lang="en-US"/>
          </a:p>
        </p:txBody>
      </p:sp>
      <p:pic>
        <p:nvPicPr>
          <p:cNvPr id="382" name="Google Shape;3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1" y="2971800"/>
            <a:ext cx="5268727" cy="357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28"/>
          <p:cNvCxnSpPr/>
          <p:nvPr/>
        </p:nvCxnSpPr>
        <p:spPr>
          <a:xfrm>
            <a:off x="3124200" y="2724166"/>
            <a:ext cx="1066800" cy="78103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2EE850-1856-44DC-AFDC-C387CE1C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  <a:r>
              <a:rPr lang="zh-TW" altLang="en-US" dirty="0"/>
              <a:t>操作 </a:t>
            </a:r>
            <a:r>
              <a:rPr lang="en-US" dirty="0"/>
              <a:t>TX2 </a:t>
            </a:r>
            <a:r>
              <a:rPr lang="zh-TW" altLang="en-US" dirty="0"/>
              <a:t>上的 </a:t>
            </a:r>
            <a:r>
              <a:rPr lang="en-US" dirty="0"/>
              <a:t>GPIO</a:t>
            </a:r>
          </a:p>
        </p:txBody>
      </p:sp>
      <p:sp>
        <p:nvSpPr>
          <p:cNvPr id="389" name="Google Shape;389;p2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若要停用剛剛啟用的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需要使用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目錄下的</a:t>
            </a:r>
            <a:r>
              <a:rPr lang="en-US"/>
              <a:t>unexport</a:t>
            </a:r>
          </a:p>
          <a:p>
            <a:pPr lvl="1"/>
            <a:r>
              <a:rPr lang="zh-TW" altLang="en-US">
                <a:sym typeface="Times New Roman"/>
              </a:rPr>
              <a:t>指令</a:t>
            </a:r>
            <a:r>
              <a:rPr lang="en-US" altLang="zh-TW">
                <a:sym typeface="Times New Roman"/>
              </a:rPr>
              <a:t>: </a:t>
            </a:r>
            <a:r>
              <a:rPr lang="en-US"/>
              <a:t>echo (sysfs filename</a:t>
            </a:r>
            <a:r>
              <a:rPr lang="zh-TW" altLang="en-US">
                <a:sym typeface="Times New Roman"/>
              </a:rPr>
              <a:t>編號</a:t>
            </a:r>
            <a:r>
              <a:rPr lang="en-US" altLang="zh-TW"/>
              <a:t>) &gt; </a:t>
            </a:r>
            <a:r>
              <a:rPr lang="en-US"/>
              <a:t>unexport</a:t>
            </a:r>
          </a:p>
          <a:p>
            <a:pPr lvl="0"/>
            <a:endParaRPr lang="en-US">
              <a:sym typeface="arial"/>
            </a:endParaRPr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29</a:t>
            </a:fld>
            <a:endParaRPr lang="en-US"/>
          </a:p>
        </p:txBody>
      </p:sp>
      <p:grpSp>
        <p:nvGrpSpPr>
          <p:cNvPr id="391" name="Google Shape;391;p29"/>
          <p:cNvGrpSpPr/>
          <p:nvPr/>
        </p:nvGrpSpPr>
        <p:grpSpPr>
          <a:xfrm>
            <a:off x="2636958" y="3610979"/>
            <a:ext cx="6918084" cy="1640653"/>
            <a:chOff x="1112958" y="3937548"/>
            <a:chExt cx="6918084" cy="1640653"/>
          </a:xfrm>
        </p:grpSpPr>
        <p:pic>
          <p:nvPicPr>
            <p:cNvPr id="392" name="Google Shape;39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2958" y="3937548"/>
              <a:ext cx="6918084" cy="16406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9"/>
            <p:cNvSpPr/>
            <p:nvPr/>
          </p:nvSpPr>
          <p:spPr>
            <a:xfrm>
              <a:off x="5410200" y="4572000"/>
              <a:ext cx="2530432" cy="32554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  <a:endParaRPr lang="en-US" dirty="0"/>
          </a:p>
        </p:txBody>
      </p:sp>
      <p:sp>
        <p:nvSpPr>
          <p:cNvPr id="108" name="Google Shape;108;p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GPIO</a:t>
            </a:r>
            <a:r>
              <a:rPr lang="zh-TW" altLang="en-US" dirty="0">
                <a:sym typeface="Times New Roman"/>
              </a:rPr>
              <a:t>簡介</a:t>
            </a:r>
          </a:p>
          <a:p>
            <a:pPr lvl="0"/>
            <a:r>
              <a:rPr lang="zh-TW" altLang="en-US" dirty="0">
                <a:sym typeface="Times New Roman"/>
              </a:rPr>
              <a:t>嵌入式平台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 </a:t>
            </a:r>
            <a:r>
              <a:rPr lang="en-US" dirty="0"/>
              <a:t>GPIO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腳位介紹</a:t>
            </a:r>
          </a:p>
          <a:p>
            <a:pPr lvl="0"/>
            <a:r>
              <a:rPr lang="zh-TW" altLang="en-US" dirty="0">
                <a:sym typeface="Times New Roman"/>
              </a:rPr>
              <a:t>透過 </a:t>
            </a:r>
            <a:r>
              <a:rPr lang="en-US" dirty="0"/>
              <a:t>Ubuntu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操作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上的 </a:t>
            </a:r>
            <a:r>
              <a:rPr lang="en-US" dirty="0"/>
              <a:t>GPIO</a:t>
            </a:r>
            <a:endParaRPr lang="en-US" dirty="0">
              <a:sym typeface="Times New Roman"/>
            </a:endParaRPr>
          </a:p>
          <a:p>
            <a:pPr lvl="0"/>
            <a:r>
              <a:rPr lang="zh-TW" altLang="en-US" dirty="0">
                <a:sym typeface="Times New Roman"/>
              </a:rPr>
              <a:t>以 </a:t>
            </a:r>
            <a:r>
              <a:rPr lang="en-US" dirty="0"/>
              <a:t>C++ </a:t>
            </a:r>
            <a:r>
              <a:rPr lang="zh-TW" altLang="en-US" dirty="0">
                <a:sym typeface="Times New Roman"/>
              </a:rPr>
              <a:t>透過 </a:t>
            </a:r>
            <a:r>
              <a:rPr lang="en-US" dirty="0"/>
              <a:t>Ubuntu</a:t>
            </a:r>
            <a:r>
              <a:rPr lang="en-US" dirty="0">
                <a:sym typeface="Times New Roman"/>
              </a:rPr>
              <a:t> </a:t>
            </a:r>
            <a:r>
              <a:rPr lang="en-US" dirty="0"/>
              <a:t>Kernel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操作 </a:t>
            </a:r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上的 </a:t>
            </a:r>
            <a:r>
              <a:rPr lang="en-US" dirty="0"/>
              <a:t>GPIO</a:t>
            </a:r>
            <a:endParaRPr lang="en-US" dirty="0">
              <a:sym typeface="Times New Roman"/>
            </a:endParaRPr>
          </a:p>
          <a:p>
            <a:pPr lvl="0"/>
            <a:r>
              <a:rPr lang="en-US" dirty="0"/>
              <a:t>TX2</a:t>
            </a:r>
            <a:r>
              <a:rPr lang="en-US" dirty="0">
                <a:sym typeface="Times New Roman"/>
              </a:rPr>
              <a:t> </a:t>
            </a:r>
            <a:r>
              <a:rPr lang="en-US" dirty="0"/>
              <a:t>GPIO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相關參考資料</a:t>
            </a:r>
            <a:endParaRPr lang="en-US" altLang="zh-TW" dirty="0">
              <a:sym typeface="Times New Roman"/>
            </a:endParaRPr>
          </a:p>
          <a:p>
            <a:pPr lvl="0"/>
            <a:r>
              <a:rPr lang="zh-TW" altLang="en-US" dirty="0">
                <a:sym typeface="Times New Roman"/>
              </a:rPr>
              <a:t>智慧物聯網 </a:t>
            </a:r>
            <a:r>
              <a:rPr lang="en-US" altLang="zh-TW" dirty="0">
                <a:sym typeface="Times New Roman"/>
              </a:rPr>
              <a:t>–</a:t>
            </a:r>
            <a:r>
              <a:rPr lang="zh-TW" altLang="en-US" dirty="0">
                <a:sym typeface="Times New Roman"/>
              </a:rPr>
              <a:t> </a:t>
            </a:r>
            <a:r>
              <a:rPr lang="en-US" altLang="zh-TW" dirty="0">
                <a:sym typeface="Times New Roman"/>
              </a:rPr>
              <a:t>AIOT</a:t>
            </a:r>
            <a:r>
              <a:rPr lang="zh-TW" altLang="en-US" dirty="0">
                <a:sym typeface="Times New Roman"/>
              </a:rPr>
              <a:t>的應用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03" name="Google Shape;403;p3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因為</a:t>
            </a:r>
            <a:r>
              <a:rPr lang="en-US"/>
              <a:t>Ubuntu</a:t>
            </a:r>
            <a:r>
              <a:rPr lang="zh-TW" altLang="en-US">
                <a:sym typeface="Times New Roman"/>
              </a:rPr>
              <a:t>已於</a:t>
            </a:r>
            <a:r>
              <a:rPr lang="en-US"/>
              <a:t>Kernel</a:t>
            </a:r>
            <a:r>
              <a:rPr lang="zh-TW" altLang="en-US">
                <a:sym typeface="Times New Roman"/>
              </a:rPr>
              <a:t>層將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的操作封裝過了，使用者只能從上面範例提到的</a:t>
            </a:r>
            <a:r>
              <a:rPr lang="en-US" altLang="zh-TW"/>
              <a:t>/</a:t>
            </a:r>
            <a:r>
              <a:rPr lang="en-US"/>
              <a:t>sys/class/gpio/</a:t>
            </a:r>
            <a:r>
              <a:rPr lang="zh-TW" altLang="en-US">
                <a:sym typeface="Times New Roman"/>
              </a:rPr>
              <a:t>底下的介面來使用</a:t>
            </a:r>
            <a:r>
              <a:rPr lang="en-US"/>
              <a:t>GPIO</a:t>
            </a:r>
            <a:r>
              <a:rPr lang="en-US">
                <a:sym typeface="Times New Roman"/>
              </a:rPr>
              <a:t>，</a:t>
            </a:r>
            <a:r>
              <a:rPr lang="zh-TW" altLang="en-US">
                <a:sym typeface="Times New Roman"/>
              </a:rPr>
              <a:t>所以在</a:t>
            </a:r>
            <a:r>
              <a:rPr lang="en-US"/>
              <a:t>C/C++</a:t>
            </a:r>
            <a:r>
              <a:rPr lang="zh-TW" altLang="en-US">
                <a:sym typeface="Times New Roman"/>
              </a:rPr>
              <a:t>上我們不能使用</a:t>
            </a:r>
            <a:r>
              <a:rPr lang="en-US"/>
              <a:t>ioctl</a:t>
            </a:r>
            <a:r>
              <a:rPr lang="zh-TW" altLang="en-US">
                <a:sym typeface="Times New Roman"/>
              </a:rPr>
              <a:t>的方式直接控制硬體</a:t>
            </a:r>
          </a:p>
          <a:p>
            <a:pPr lvl="0"/>
            <a:r>
              <a:rPr lang="zh-TW" altLang="en-US">
                <a:sym typeface="Times New Roman"/>
              </a:rPr>
              <a:t>要以</a:t>
            </a:r>
            <a:r>
              <a:rPr lang="en-US"/>
              <a:t>C/C++</a:t>
            </a:r>
            <a:r>
              <a:rPr lang="zh-TW" altLang="en-US">
                <a:sym typeface="Times New Roman"/>
              </a:rPr>
              <a:t>控制</a:t>
            </a:r>
            <a:r>
              <a:rPr lang="en-US" altLang="zh-TW"/>
              <a:t>/</a:t>
            </a:r>
            <a:r>
              <a:rPr lang="en-US"/>
              <a:t>sys/class/gpio/GPIO</a:t>
            </a:r>
            <a:r>
              <a:rPr lang="zh-TW" altLang="en-US">
                <a:sym typeface="Times New Roman"/>
              </a:rPr>
              <a:t>必須透過開檔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關檔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寫檔</a:t>
            </a:r>
            <a:r>
              <a:rPr lang="en-US" altLang="zh-TW">
                <a:sym typeface="Times New Roman"/>
              </a:rPr>
              <a:t>/</a:t>
            </a:r>
            <a:r>
              <a:rPr lang="zh-TW" altLang="en-US">
                <a:sym typeface="Times New Roman"/>
              </a:rPr>
              <a:t>讀檔的方式存取底下的介面來操作</a:t>
            </a:r>
            <a:r>
              <a:rPr lang="en-US"/>
              <a:t>GPIO</a:t>
            </a:r>
            <a:endParaRPr lang="en-US">
              <a:sym typeface="Times New Roman"/>
            </a:endParaRPr>
          </a:p>
          <a:p>
            <a:pPr lvl="0"/>
            <a:r>
              <a:rPr lang="zh-TW" altLang="en-US">
                <a:sym typeface="Times New Roman"/>
              </a:rPr>
              <a:t>以下為使用</a:t>
            </a:r>
            <a:r>
              <a:rPr lang="en-US"/>
              <a:t>export, unexport, direction, value </a:t>
            </a:r>
            <a:r>
              <a:rPr lang="zh-TW" altLang="en-US"/>
              <a:t>的</a:t>
            </a:r>
            <a:r>
              <a:rPr lang="en-US"/>
              <a:t>C++ function</a:t>
            </a:r>
            <a:r>
              <a:rPr lang="zh-TW" altLang="en-US">
                <a:sym typeface="Times New Roman"/>
              </a:rPr>
              <a:t>範例</a:t>
            </a:r>
            <a:r>
              <a:rPr lang="en-US"/>
              <a:t>code</a:t>
            </a:r>
            <a:r>
              <a:rPr lang="en-US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僅供參考實際情形請按照使用環境需求改寫</a:t>
            </a:r>
            <a:r>
              <a:rPr lang="en-US" altLang="zh-TW">
                <a:sym typeface="Times New Roman"/>
              </a:rPr>
              <a:t>)</a:t>
            </a:r>
            <a:endParaRPr lang="zh-TW" altLang="en-US"/>
          </a:p>
        </p:txBody>
      </p:sp>
      <p:sp>
        <p:nvSpPr>
          <p:cNvPr id="404" name="Google Shape;404;p3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12" name="Google Shape;412;p3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export</a:t>
            </a:r>
          </a:p>
        </p:txBody>
      </p:sp>
      <p:sp>
        <p:nvSpPr>
          <p:cNvPr id="413" name="Google Shape;413;p3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31</a:t>
            </a:fld>
            <a:endParaRPr lang="en-US"/>
          </a:p>
        </p:txBody>
      </p:sp>
      <p:pic>
        <p:nvPicPr>
          <p:cNvPr id="414" name="Google Shape;414;p31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9652" y="2327265"/>
            <a:ext cx="8392696" cy="391532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 txBox="1"/>
          <p:nvPr/>
        </p:nvSpPr>
        <p:spPr>
          <a:xfrm>
            <a:off x="2749397" y="6308209"/>
            <a:ext cx="7867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chemeClr val="bg1"/>
                </a:solidFill>
                <a:cs typeface="Times New Roman"/>
                <a:sym typeface="Times New Roman"/>
              </a:rPr>
              <a:t>※</a:t>
            </a:r>
            <a:r>
              <a:rPr lang="en-US" sz="1800" dirty="0" err="1">
                <a:solidFill>
                  <a:schemeClr val="bg1"/>
                </a:solidFill>
                <a:cs typeface="Times New Roman"/>
                <a:sym typeface="Times New Roman"/>
              </a:rPr>
              <a:t>snprintf</a:t>
            </a:r>
            <a:r>
              <a:rPr lang="en-US" sz="1800" dirty="0">
                <a:solidFill>
                  <a:schemeClr val="bg1"/>
                </a:solidFill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Times New Roman"/>
                <a:sym typeface="Times New Roman"/>
              </a:rPr>
              <a:t>函式為格式化字串內容使用，在後方會再深入說明</a:t>
            </a:r>
            <a:r>
              <a:rPr lang="en-US" sz="1800" dirty="0">
                <a:solidFill>
                  <a:schemeClr val="bg1"/>
                </a:solidFill>
                <a:cs typeface="Times New Roman"/>
                <a:sym typeface="Times New Roman"/>
              </a:rPr>
              <a:t>！</a:t>
            </a:r>
            <a:endParaRPr sz="1800" dirty="0">
              <a:solidFill>
                <a:schemeClr val="bg1"/>
              </a:solidFill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21" name="Google Shape;421;p3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unexport</a:t>
            </a:r>
          </a:p>
        </p:txBody>
      </p:sp>
      <p:sp>
        <p:nvSpPr>
          <p:cNvPr id="422" name="Google Shape;422;p3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32</a:t>
            </a:fld>
            <a:endParaRPr lang="en-US"/>
          </a:p>
        </p:txBody>
      </p:sp>
      <p:pic>
        <p:nvPicPr>
          <p:cNvPr id="423" name="Google Shape;423;p32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2941" y="2333873"/>
            <a:ext cx="8726118" cy="3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2224385"/>
            <a:ext cx="7315200" cy="43145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sz="4000" dirty="0">
                <a:sym typeface="Arial"/>
              </a:rPr>
              <a:t>以 </a:t>
            </a:r>
            <a:r>
              <a:rPr lang="en-US" sz="4000" dirty="0">
                <a:sym typeface="Arial"/>
              </a:rPr>
              <a:t>C++</a:t>
            </a:r>
            <a:r>
              <a:rPr lang="zh-TW" altLang="en-US" sz="4000" dirty="0">
                <a:sym typeface="Arial"/>
              </a:rPr>
              <a:t>透過 </a:t>
            </a:r>
            <a:r>
              <a:rPr lang="en-US" sz="4000" dirty="0">
                <a:sym typeface="Arial"/>
              </a:rPr>
              <a:t>UBUNTU </a:t>
            </a:r>
            <a:r>
              <a:rPr lang="zh-TW" altLang="en-US" sz="4000" dirty="0">
                <a:sym typeface="Arial"/>
              </a:rPr>
              <a:t>操作 </a:t>
            </a:r>
            <a:r>
              <a:rPr lang="en-US" sz="4000" dirty="0">
                <a:sym typeface="Arial"/>
              </a:rPr>
              <a:t>TX2 </a:t>
            </a:r>
            <a:r>
              <a:rPr lang="zh-TW" altLang="en-US" sz="4000" dirty="0">
                <a:sym typeface="Arial"/>
              </a:rPr>
              <a:t>上的 </a:t>
            </a:r>
            <a:r>
              <a:rPr lang="en-US" sz="4000" dirty="0">
                <a:sym typeface="Arial"/>
              </a:rPr>
              <a:t>GPIO</a:t>
            </a:r>
          </a:p>
        </p:txBody>
      </p:sp>
      <p:sp>
        <p:nvSpPr>
          <p:cNvPr id="430" name="Google Shape;430;p3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設定</a:t>
            </a:r>
            <a:r>
              <a:rPr lang="en-US"/>
              <a:t>direction</a:t>
            </a:r>
          </a:p>
        </p:txBody>
      </p:sp>
      <p:sp>
        <p:nvSpPr>
          <p:cNvPr id="431" name="Google Shape;431;p3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CA76FE-BE4E-4DFD-B770-69332398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37" name="Google Shape;437;p3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設定</a:t>
            </a:r>
            <a:r>
              <a:rPr lang="en-US"/>
              <a:t>value</a:t>
            </a:r>
          </a:p>
        </p:txBody>
      </p:sp>
      <p:sp>
        <p:nvSpPr>
          <p:cNvPr id="438" name="Google Shape;438;p3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34</a:t>
            </a:fld>
            <a:endParaRPr lang="en-US"/>
          </a:p>
        </p:txBody>
      </p:sp>
      <p:pic>
        <p:nvPicPr>
          <p:cNvPr id="439" name="Google Shape;439;p34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2399" y="2338228"/>
            <a:ext cx="7247201" cy="438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E03921A-F833-4300-8533-9220017A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45" name="Google Shape;445;p3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可能需要</a:t>
            </a:r>
            <a:r>
              <a:rPr lang="en-US" dirty="0"/>
              <a:t>include</a:t>
            </a:r>
            <a:r>
              <a:rPr lang="zh-TW" altLang="en-US" dirty="0">
                <a:sym typeface="Times New Roman"/>
              </a:rPr>
              <a:t>的</a:t>
            </a:r>
            <a:r>
              <a:rPr lang="en-US" dirty="0"/>
              <a:t>library</a:t>
            </a:r>
            <a:r>
              <a:rPr lang="en-US" dirty="0">
                <a:sym typeface="Times New Roman"/>
              </a:rPr>
              <a:t>(</a:t>
            </a:r>
            <a:r>
              <a:rPr lang="zh-TW" altLang="en-US" dirty="0">
                <a:sym typeface="Times New Roman"/>
              </a:rPr>
              <a:t>僅供參考</a:t>
            </a:r>
            <a:r>
              <a:rPr lang="en-US" altLang="zh-TW" dirty="0">
                <a:sym typeface="Times New Roman"/>
              </a:rPr>
              <a:t>)</a:t>
            </a:r>
            <a:endParaRPr lang="zh-TW" altLang="en-US" dirty="0"/>
          </a:p>
        </p:txBody>
      </p:sp>
      <p:sp>
        <p:nvSpPr>
          <p:cNvPr id="446" name="Google Shape;446;p3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35</a:t>
            </a:fld>
            <a:endParaRPr lang="en-US"/>
          </a:p>
        </p:txBody>
      </p:sp>
      <p:pic>
        <p:nvPicPr>
          <p:cNvPr id="447" name="Google Shape;447;p35" descr="畫面剪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5247" y="2567928"/>
            <a:ext cx="4104456" cy="278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4C54FC1-4638-4BC9-B55E-FC07DC10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56" name="Google Shape;456;p3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範例主程式</a:t>
            </a:r>
          </a:p>
        </p:txBody>
      </p:sp>
      <p:sp>
        <p:nvSpPr>
          <p:cNvPr id="457" name="Google Shape;457;p3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36</a:t>
            </a:fld>
            <a:endParaRPr lang="en-US"/>
          </a:p>
        </p:txBody>
      </p:sp>
      <p:pic>
        <p:nvPicPr>
          <p:cNvPr id="458" name="Google Shape;4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2605" y="2316595"/>
            <a:ext cx="6646789" cy="440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82728F-5792-40D1-A92B-779271E3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66" name="Google Shape;466;p6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Times New Roman"/>
              </a:rPr>
              <a:t>argc</a:t>
            </a:r>
            <a:r>
              <a:rPr lang="zh-TW" altLang="en-US">
                <a:sym typeface="Times New Roman"/>
              </a:rPr>
              <a:t>和</a:t>
            </a:r>
            <a:r>
              <a:rPr lang="en-US" altLang="zh-TW">
                <a:sym typeface="Times New Roman"/>
              </a:rPr>
              <a:t>argv</a:t>
            </a:r>
            <a:endParaRPr lang="zh-TW" altLang="en-US">
              <a:sym typeface="Times New Roman"/>
            </a:endParaRPr>
          </a:p>
          <a:p>
            <a:pPr lvl="2"/>
            <a:r>
              <a:rPr lang="zh-TW" altLang="en-US">
                <a:sym typeface="Times New Roman"/>
              </a:rPr>
              <a:t>在</a:t>
            </a:r>
            <a:r>
              <a:rPr lang="en-US" altLang="zh-TW">
                <a:sym typeface="Times New Roman"/>
              </a:rPr>
              <a:t>main</a:t>
            </a:r>
            <a:r>
              <a:rPr lang="zh-TW" altLang="en-US">
                <a:sym typeface="Times New Roman"/>
              </a:rPr>
              <a:t>函數裡加入這兩個參數後，使用</a:t>
            </a:r>
            <a:r>
              <a:rPr lang="en-US" altLang="zh-TW">
                <a:sym typeface="Times New Roman"/>
              </a:rPr>
              <a:t>gcc</a:t>
            </a:r>
            <a:r>
              <a:rPr lang="zh-TW" altLang="en-US">
                <a:sym typeface="Times New Roman"/>
              </a:rPr>
              <a:t>編譯，執行時就可以在命令列裡面輸入要傳給程式的參數</a:t>
            </a:r>
          </a:p>
          <a:p>
            <a:pPr lvl="2"/>
            <a:r>
              <a:rPr lang="en-US" altLang="zh-TW">
                <a:sym typeface="Times New Roman"/>
              </a:rPr>
              <a:t>argv</a:t>
            </a:r>
            <a:r>
              <a:rPr lang="zh-TW" altLang="en-US">
                <a:sym typeface="Times New Roman"/>
              </a:rPr>
              <a:t>陣列包含了命令列裡的每個參數，其順序與輸入時相同</a:t>
            </a:r>
          </a:p>
          <a:p>
            <a:pPr lvl="2"/>
            <a:r>
              <a:rPr lang="en-US" altLang="zh-TW">
                <a:sym typeface="Times New Roman"/>
              </a:rPr>
              <a:t>argc</a:t>
            </a:r>
            <a:r>
              <a:rPr lang="zh-TW" altLang="en-US">
                <a:sym typeface="Times New Roman"/>
              </a:rPr>
              <a:t>則是一個整數，其值代表</a:t>
            </a:r>
            <a:r>
              <a:rPr lang="en-US" altLang="zh-TW">
                <a:sym typeface="Times New Roman"/>
              </a:rPr>
              <a:t>argv</a:t>
            </a:r>
            <a:r>
              <a:rPr lang="zh-TW" altLang="en-US">
                <a:sym typeface="Times New Roman"/>
              </a:rPr>
              <a:t>的長度，系統會自動計算輸入的參數個數</a:t>
            </a:r>
          </a:p>
          <a:p>
            <a:pPr lvl="2"/>
            <a:endParaRPr lang="zh-TW" altLang="en-US">
              <a:sym typeface="Times New Roman"/>
            </a:endParaRPr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69823F2-8B95-4C4C-8884-1EDA0B89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71" name="Google Shape;471;p3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>
                <a:sym typeface="Times New Roman"/>
              </a:rPr>
              <a:t>跨平台編譯並傳到</a:t>
            </a:r>
            <a:r>
              <a:rPr lang="en-US" altLang="zh-TW"/>
              <a:t>TX2</a:t>
            </a:r>
            <a:r>
              <a:rPr lang="zh-TW" altLang="en-US">
                <a:sym typeface="Times New Roman"/>
              </a:rPr>
              <a:t>上執行</a:t>
            </a:r>
          </a:p>
          <a:p>
            <a:pPr lvl="1"/>
            <a:r>
              <a:rPr lang="zh-TW" altLang="en-US">
                <a:sym typeface="Times New Roman"/>
              </a:rPr>
              <a:t>我們需要使用</a:t>
            </a:r>
            <a:r>
              <a:rPr lang="en-US" altLang="zh-TW"/>
              <a:t>aarch64-linux-gnu-g++</a:t>
            </a:r>
            <a:r>
              <a:rPr lang="zh-TW" altLang="en-US">
                <a:sym typeface="Times New Roman"/>
              </a:rPr>
              <a:t>對此程式編譯成可以在</a:t>
            </a:r>
            <a:r>
              <a:rPr lang="en-US" altLang="zh-TW">
                <a:sym typeface="Times New Roman"/>
              </a:rPr>
              <a:t>TX2</a:t>
            </a:r>
            <a:r>
              <a:rPr lang="zh-TW" altLang="en-US">
                <a:sym typeface="Times New Roman"/>
              </a:rPr>
              <a:t>上執行的程式</a:t>
            </a:r>
          </a:p>
          <a:p>
            <a:pPr lvl="2"/>
            <a:r>
              <a:rPr lang="zh-TW" altLang="en-US">
                <a:sym typeface="Times New Roman"/>
              </a:rPr>
              <a:t>使用</a:t>
            </a:r>
            <a:r>
              <a:rPr lang="en-US" altLang="zh-TW"/>
              <a:t>aarch64-linux-gnu-g++</a:t>
            </a:r>
            <a:r>
              <a:rPr lang="en-US" altLang="zh-TW">
                <a:sym typeface="Times New Roman"/>
              </a:rPr>
              <a:t>-o &lt;</a:t>
            </a:r>
            <a:r>
              <a:rPr lang="zh-TW" altLang="en-US">
                <a:sym typeface="Times New Roman"/>
              </a:rPr>
              <a:t>輸出的執行檔名稱</a:t>
            </a:r>
            <a:r>
              <a:rPr lang="en-US" altLang="zh-TW">
                <a:sym typeface="Times New Roman"/>
              </a:rPr>
              <a:t>&gt; &lt;</a:t>
            </a:r>
            <a:r>
              <a:rPr lang="en-US" altLang="zh-TW"/>
              <a:t>cpp</a:t>
            </a:r>
            <a:r>
              <a:rPr lang="zh-TW" altLang="en-US">
                <a:sym typeface="Times New Roman"/>
              </a:rPr>
              <a:t>檔案名稱</a:t>
            </a:r>
            <a:r>
              <a:rPr lang="en-US" altLang="zh-TW">
                <a:sym typeface="Times New Roman"/>
              </a:rPr>
              <a:t>&gt;</a:t>
            </a:r>
            <a:endParaRPr lang="zh-TW" altLang="en-US"/>
          </a:p>
          <a:p>
            <a:pPr lvl="2"/>
            <a:r>
              <a:rPr lang="zh-TW" altLang="en-US">
                <a:sym typeface="Times New Roman"/>
              </a:rPr>
              <a:t>可以用</a:t>
            </a:r>
            <a:r>
              <a:rPr lang="en-US" altLang="zh-TW"/>
              <a:t>file</a:t>
            </a:r>
            <a:r>
              <a:rPr lang="zh-TW" altLang="en-US">
                <a:sym typeface="Times New Roman"/>
              </a:rPr>
              <a:t>查看編譯出來的執行檔是否為</a:t>
            </a:r>
            <a:r>
              <a:rPr lang="en-US" altLang="zh-TW"/>
              <a:t>arm</a:t>
            </a:r>
            <a:r>
              <a:rPr lang="zh-TW" altLang="en-US">
                <a:sym typeface="Times New Roman"/>
              </a:rPr>
              <a:t>平台使用的</a:t>
            </a:r>
          </a:p>
          <a:p>
            <a:pPr lvl="3"/>
            <a:r>
              <a:rPr lang="en-US" altLang="zh-TW"/>
              <a:t>file</a:t>
            </a:r>
            <a:r>
              <a:rPr lang="zh-TW" altLang="en-US">
                <a:sym typeface="Times New Roman"/>
              </a:rPr>
              <a:t> </a:t>
            </a:r>
            <a:r>
              <a:rPr lang="en-US" altLang="zh-TW">
                <a:sym typeface="Times New Roman"/>
              </a:rPr>
              <a:t>&lt;</a:t>
            </a:r>
            <a:r>
              <a:rPr lang="zh-TW" altLang="en-US">
                <a:sym typeface="Times New Roman"/>
              </a:rPr>
              <a:t>執行檔的名稱</a:t>
            </a:r>
            <a:r>
              <a:rPr lang="en-US" altLang="zh-TW">
                <a:sym typeface="Times New Roman"/>
              </a:rPr>
              <a:t>&gt;</a:t>
            </a:r>
            <a:endParaRPr lang="zh-TW" altLang="en-US"/>
          </a:p>
          <a:p>
            <a:pPr lvl="0"/>
            <a:endParaRPr lang="zh-TW" altLang="en-US">
              <a:sym typeface="arial"/>
            </a:endParaRPr>
          </a:p>
        </p:txBody>
      </p:sp>
      <p:sp>
        <p:nvSpPr>
          <p:cNvPr id="472" name="Google Shape;472;p3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38</a:t>
            </a:fld>
            <a:endParaRPr lang="en-US"/>
          </a:p>
        </p:txBody>
      </p:sp>
      <p:grpSp>
        <p:nvGrpSpPr>
          <p:cNvPr id="473" name="Google Shape;473;p37"/>
          <p:cNvGrpSpPr/>
          <p:nvPr/>
        </p:nvGrpSpPr>
        <p:grpSpPr>
          <a:xfrm>
            <a:off x="2105553" y="4051573"/>
            <a:ext cx="7739091" cy="2076369"/>
            <a:chOff x="1296560" y="2582302"/>
            <a:chExt cx="6925642" cy="1305107"/>
          </a:xfrm>
        </p:grpSpPr>
        <p:pic>
          <p:nvPicPr>
            <p:cNvPr id="474" name="Google Shape;474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6560" y="2582302"/>
              <a:ext cx="6925642" cy="1305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37"/>
            <p:cNvSpPr txBox="1"/>
            <p:nvPr/>
          </p:nvSpPr>
          <p:spPr>
            <a:xfrm>
              <a:off x="5360630" y="3034970"/>
              <a:ext cx="4068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 txBox="1"/>
            <p:nvPr/>
          </p:nvSpPr>
          <p:spPr>
            <a:xfrm>
              <a:off x="7721352" y="2619141"/>
              <a:ext cx="406800" cy="28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7" name="Google Shape;477;p37"/>
            <p:cNvCxnSpPr/>
            <p:nvPr/>
          </p:nvCxnSpPr>
          <p:spPr>
            <a:xfrm>
              <a:off x="3886200" y="2895600"/>
              <a:ext cx="3657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8" name="Google Shape;478;p37"/>
            <p:cNvCxnSpPr/>
            <p:nvPr/>
          </p:nvCxnSpPr>
          <p:spPr>
            <a:xfrm>
              <a:off x="1296560" y="3219636"/>
              <a:ext cx="838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9" name="Google Shape;479;p37"/>
            <p:cNvCxnSpPr/>
            <p:nvPr/>
          </p:nvCxnSpPr>
          <p:spPr>
            <a:xfrm>
              <a:off x="3962400" y="3352800"/>
              <a:ext cx="1219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37"/>
            <p:cNvSpPr/>
            <p:nvPr/>
          </p:nvSpPr>
          <p:spPr>
            <a:xfrm>
              <a:off x="4521105" y="3371361"/>
              <a:ext cx="324994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A12E0C7-BF1B-44CB-A877-64AFDBDF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80D9FE-E7CF-45A9-B86F-02C4F379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6" name="Google Shape;486;p3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39</a:t>
            </a:fld>
            <a:endParaRPr lang="en-US"/>
          </a:p>
        </p:txBody>
      </p:sp>
      <p:grpSp>
        <p:nvGrpSpPr>
          <p:cNvPr id="487" name="Google Shape;487;p38"/>
          <p:cNvGrpSpPr/>
          <p:nvPr/>
        </p:nvGrpSpPr>
        <p:grpSpPr>
          <a:xfrm>
            <a:off x="2638646" y="1825625"/>
            <a:ext cx="6914707" cy="4802400"/>
            <a:chOff x="990600" y="1529967"/>
            <a:chExt cx="6973273" cy="4953691"/>
          </a:xfrm>
        </p:grpSpPr>
        <p:pic>
          <p:nvPicPr>
            <p:cNvPr id="488" name="Google Shape;488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0600" y="1529967"/>
              <a:ext cx="6973273" cy="4953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8"/>
            <p:cNvSpPr/>
            <p:nvPr/>
          </p:nvSpPr>
          <p:spPr>
            <a:xfrm rot="9275868">
              <a:off x="3873320" y="1829669"/>
              <a:ext cx="970776" cy="51400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12700" cap="flat" cmpd="sng">
              <a:solidFill>
                <a:srgbClr val="609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Arial"/>
              </a:rPr>
              <a:t>GPIO</a:t>
            </a:r>
            <a:r>
              <a:rPr lang="zh-TW" altLang="en-US" dirty="0">
                <a:sym typeface="Arial"/>
              </a:rPr>
              <a:t>簡介</a:t>
            </a:r>
          </a:p>
        </p:txBody>
      </p:sp>
      <p:sp>
        <p:nvSpPr>
          <p:cNvPr id="118" name="Google Shape;118;p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General Purpose Input Output (</a:t>
            </a:r>
            <a:r>
              <a:rPr lang="zh-TW" altLang="en-US">
                <a:sym typeface="Arial"/>
              </a:rPr>
              <a:t>通用型輸入輸出連接埠</a:t>
            </a:r>
            <a:r>
              <a:rPr lang="en-US" altLang="zh-TW">
                <a:sym typeface="Arial"/>
              </a:rPr>
              <a:t>,GPIO)</a:t>
            </a:r>
            <a:r>
              <a:rPr lang="zh-TW" altLang="en-US">
                <a:sym typeface="Arial"/>
              </a:rPr>
              <a:t>，在嵌入式系統中，有很多結構較簡單的外部設備或電路，對於這些設備或電路來說，有的需要嵌入式平台的</a:t>
            </a:r>
            <a:r>
              <a:rPr lang="en-US" altLang="zh-TW">
                <a:sym typeface="Arial"/>
              </a:rPr>
              <a:t>CPU</a:t>
            </a:r>
            <a:r>
              <a:rPr lang="zh-TW" altLang="en-US">
                <a:sym typeface="Arial"/>
              </a:rPr>
              <a:t>為它提供控制，有的則只作為輸入信號。且許多這樣的設備</a:t>
            </a:r>
            <a:r>
              <a:rPr lang="en-US" altLang="zh-TW">
                <a:sym typeface="Arial"/>
              </a:rPr>
              <a:t>/</a:t>
            </a:r>
            <a:r>
              <a:rPr lang="zh-TW" altLang="en-US">
                <a:sym typeface="Arial"/>
              </a:rPr>
              <a:t>電路只要求一個位元，也就是說，只要有開與關兩種狀態就夠了，比如</a:t>
            </a:r>
            <a:r>
              <a:rPr lang="en-US" altLang="zh-TW">
                <a:sym typeface="Arial"/>
              </a:rPr>
              <a:t>LED</a:t>
            </a:r>
            <a:r>
              <a:rPr lang="zh-TW" altLang="en-US">
                <a:sym typeface="Arial"/>
              </a:rPr>
              <a:t>的亮與滅。在實現這些控制時，使用傳統的串列埠或並列埠都不合適。所以在嵌入式平台微算機上一般都會提供</a:t>
            </a:r>
            <a:r>
              <a:rPr lang="en-US" altLang="zh-TW">
                <a:sym typeface="Arial"/>
              </a:rPr>
              <a:t>GPIO</a:t>
            </a:r>
            <a:r>
              <a:rPr lang="zh-TW" altLang="en-US">
                <a:sym typeface="Arial"/>
              </a:rPr>
              <a:t>。有無</a:t>
            </a:r>
            <a:r>
              <a:rPr lang="en-US" altLang="zh-TW">
                <a:sym typeface="Arial"/>
              </a:rPr>
              <a:t>GPIO</a:t>
            </a:r>
            <a:r>
              <a:rPr lang="zh-TW" altLang="en-US">
                <a:sym typeface="Arial"/>
              </a:rPr>
              <a:t>連接埠也是嵌入式平台微處理器區別於微型處理器的重要特徵之一。</a:t>
            </a:r>
          </a:p>
          <a:p>
            <a:pPr lvl="1"/>
            <a:endParaRPr lang="zh-TW" altLang="en-US">
              <a:sym typeface="Arial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079FB-AAC4-4DCD-BD35-0A0325CD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以 </a:t>
            </a:r>
            <a:r>
              <a:rPr lang="en-US" sz="4000" dirty="0"/>
              <a:t>C++</a:t>
            </a:r>
            <a:r>
              <a:rPr lang="zh-TW" altLang="en-US" sz="4000" dirty="0"/>
              <a:t>透過 </a:t>
            </a:r>
            <a:r>
              <a:rPr lang="en-US" sz="4000" dirty="0"/>
              <a:t>UBUNTU </a:t>
            </a:r>
            <a:r>
              <a:rPr lang="zh-TW" altLang="en-US" sz="4000" dirty="0"/>
              <a:t>操作 </a:t>
            </a:r>
            <a:r>
              <a:rPr lang="en-US" sz="4000" dirty="0"/>
              <a:t>TX2 </a:t>
            </a:r>
            <a:r>
              <a:rPr lang="zh-TW" altLang="en-US" sz="4000" dirty="0"/>
              <a:t>上的 </a:t>
            </a:r>
            <a:r>
              <a:rPr lang="en-US" sz="4000" dirty="0"/>
              <a:t>GPIO</a:t>
            </a:r>
          </a:p>
        </p:txBody>
      </p:sp>
      <p:sp>
        <p:nvSpPr>
          <p:cNvPr id="495" name="Google Shape;495;p39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TW" altLang="en-US" dirty="0">
                <a:sym typeface="Times New Roman"/>
              </a:rPr>
              <a:t>跨平台編譯完成後可以透過前一章節所教的</a:t>
            </a:r>
            <a:r>
              <a:rPr lang="en-US" altLang="zh-TW" dirty="0"/>
              <a:t>sftp</a:t>
            </a:r>
            <a:r>
              <a:rPr lang="zh-TW" altLang="en-US" dirty="0">
                <a:sym typeface="Times New Roman"/>
              </a:rPr>
              <a:t>將此執行檔</a:t>
            </a:r>
            <a:r>
              <a:rPr lang="en-US" altLang="zh-TW" dirty="0">
                <a:sym typeface="Times New Roman"/>
              </a:rPr>
              <a:t>(</a:t>
            </a:r>
            <a:r>
              <a:rPr lang="zh-TW" altLang="en-US" dirty="0">
                <a:sym typeface="Times New Roman"/>
              </a:rPr>
              <a:t>範例為</a:t>
            </a:r>
            <a:r>
              <a:rPr lang="en-US" altLang="zh-TW" dirty="0">
                <a:sym typeface="Times New Roman"/>
              </a:rPr>
              <a:t>:</a:t>
            </a:r>
            <a:r>
              <a:rPr lang="en-US" altLang="zh-TW" dirty="0" err="1"/>
              <a:t>gpio_main</a:t>
            </a:r>
            <a:r>
              <a:rPr lang="en-US" altLang="zh-TW" dirty="0">
                <a:sym typeface="Times New Roman"/>
              </a:rPr>
              <a:t>)</a:t>
            </a:r>
            <a:r>
              <a:rPr lang="zh-TW" altLang="en-US" dirty="0">
                <a:sym typeface="Times New Roman"/>
              </a:rPr>
              <a:t>傳送到</a:t>
            </a:r>
            <a:r>
              <a:rPr lang="en-US" altLang="zh-TW" dirty="0"/>
              <a:t>TX2</a:t>
            </a:r>
            <a:r>
              <a:rPr lang="zh-TW" altLang="en-US" dirty="0">
                <a:sym typeface="Times New Roman"/>
              </a:rPr>
              <a:t>嵌入式平台上執行</a:t>
            </a:r>
          </a:p>
          <a:p>
            <a:pPr lvl="0"/>
            <a:r>
              <a:rPr lang="zh-TW" altLang="en-US" dirty="0">
                <a:sym typeface="Times New Roman"/>
              </a:rPr>
              <a:t>透過</a:t>
            </a:r>
            <a:r>
              <a:rPr lang="en-US" altLang="zh-TW" dirty="0" err="1"/>
              <a:t>ssh</a:t>
            </a:r>
            <a:r>
              <a:rPr lang="zh-TW" altLang="en-US" dirty="0">
                <a:sym typeface="Times New Roman"/>
              </a:rPr>
              <a:t>進入</a:t>
            </a:r>
            <a:r>
              <a:rPr lang="en-US" altLang="zh-TW" dirty="0"/>
              <a:t>TX2</a:t>
            </a:r>
            <a:r>
              <a:rPr lang="zh-TW" altLang="en-US" dirty="0">
                <a:sym typeface="Times New Roman"/>
              </a:rPr>
              <a:t>後移動到指定目錄找到剛剛傳上去的程式，要執行該程式要先確認是否有執行權限</a:t>
            </a:r>
            <a:r>
              <a:rPr lang="en-US" altLang="zh-TW" dirty="0">
                <a:sym typeface="Times New Roman"/>
              </a:rPr>
              <a:t>(x)</a:t>
            </a:r>
            <a:r>
              <a:rPr lang="zh-TW" altLang="en-US" dirty="0">
                <a:sym typeface="Times New Roman"/>
              </a:rPr>
              <a:t>，可以用 </a:t>
            </a:r>
            <a:r>
              <a:rPr lang="en-US" altLang="zh-TW" dirty="0"/>
              <a:t>ls –l</a:t>
            </a:r>
            <a:r>
              <a:rPr lang="zh-TW" altLang="en-US" dirty="0">
                <a:sym typeface="Times New Roman"/>
              </a:rPr>
              <a:t>查看此執行檔是否有執行權限，若沒有可以使用</a:t>
            </a:r>
            <a:r>
              <a:rPr lang="en-US" altLang="zh-TW" dirty="0" err="1">
                <a:sym typeface="Times New Roman"/>
              </a:rPr>
              <a:t>chmod</a:t>
            </a:r>
            <a:r>
              <a:rPr lang="en-US" altLang="zh-TW" dirty="0">
                <a:sym typeface="Times New Roman"/>
              </a:rPr>
              <a:t> </a:t>
            </a:r>
            <a:r>
              <a:rPr lang="en-US" altLang="zh-TW" dirty="0"/>
              <a:t>+x</a:t>
            </a:r>
            <a:r>
              <a:rPr lang="zh-TW" altLang="en-US" dirty="0">
                <a:sym typeface="Times New Roman"/>
              </a:rPr>
              <a:t> </a:t>
            </a:r>
            <a:r>
              <a:rPr lang="en-US" altLang="zh-TW" dirty="0">
                <a:sym typeface="Times New Roman"/>
              </a:rPr>
              <a:t>&lt;</a:t>
            </a:r>
            <a:r>
              <a:rPr lang="zh-TW" altLang="en-US" dirty="0">
                <a:sym typeface="Times New Roman"/>
              </a:rPr>
              <a:t>執行檔名稱</a:t>
            </a:r>
            <a:r>
              <a:rPr lang="en-US" altLang="zh-TW" dirty="0">
                <a:sym typeface="Times New Roman"/>
              </a:rPr>
              <a:t>&gt; </a:t>
            </a:r>
            <a:r>
              <a:rPr lang="zh-TW" altLang="en-US" dirty="0">
                <a:sym typeface="Times New Roman"/>
              </a:rPr>
              <a:t>來增加此權限</a:t>
            </a: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endParaRPr lang="zh-TW" altLang="en-US" dirty="0">
              <a:sym typeface="arial"/>
            </a:endParaRPr>
          </a:p>
          <a:p>
            <a:pPr lvl="0"/>
            <a:r>
              <a:rPr lang="zh-TW" altLang="en-US" dirty="0">
                <a:sym typeface="Times New Roman"/>
              </a:rPr>
              <a:t>有執行權限後只需要輸入</a:t>
            </a:r>
            <a:r>
              <a:rPr lang="en-US" altLang="zh-TW" dirty="0">
                <a:sym typeface="Times New Roman"/>
              </a:rPr>
              <a:t>./&lt;</a:t>
            </a:r>
            <a:r>
              <a:rPr lang="zh-TW" altLang="en-US" dirty="0">
                <a:sym typeface="Times New Roman"/>
              </a:rPr>
              <a:t>執行檔名稱</a:t>
            </a:r>
            <a:r>
              <a:rPr lang="en-US" altLang="zh-TW" dirty="0">
                <a:sym typeface="Times New Roman"/>
              </a:rPr>
              <a:t>&gt; (</a:t>
            </a:r>
            <a:r>
              <a:rPr lang="zh-TW" altLang="en-US" dirty="0">
                <a:sym typeface="Times New Roman"/>
              </a:rPr>
              <a:t>範例為</a:t>
            </a:r>
            <a:r>
              <a:rPr lang="en-US" altLang="zh-TW" dirty="0">
                <a:sym typeface="Times New Roman"/>
              </a:rPr>
              <a:t>:</a:t>
            </a:r>
            <a:r>
              <a:rPr lang="en-US" altLang="zh-TW" dirty="0"/>
              <a:t>./</a:t>
            </a:r>
            <a:r>
              <a:rPr lang="en-US" altLang="zh-TW" dirty="0" err="1"/>
              <a:t>gpio_main</a:t>
            </a:r>
            <a:r>
              <a:rPr lang="en-US" altLang="zh-TW" dirty="0">
                <a:sym typeface="Times New Roman"/>
              </a:rPr>
              <a:t>)</a:t>
            </a:r>
            <a:r>
              <a:rPr lang="zh-TW" altLang="en-US" dirty="0">
                <a:sym typeface="Times New Roman"/>
              </a:rPr>
              <a:t>就可以執行此程式了</a:t>
            </a:r>
          </a:p>
          <a:p>
            <a:pPr lvl="0"/>
            <a:endParaRPr lang="zh-TW" altLang="en-US" dirty="0">
              <a:sym typeface="arial"/>
            </a:endParaRPr>
          </a:p>
        </p:txBody>
      </p:sp>
      <p:sp>
        <p:nvSpPr>
          <p:cNvPr id="496" name="Google Shape;496;p3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40</a:t>
            </a:fld>
            <a:endParaRPr lang="en-US"/>
          </a:p>
        </p:txBody>
      </p:sp>
      <p:grpSp>
        <p:nvGrpSpPr>
          <p:cNvPr id="497" name="Google Shape;497;p39"/>
          <p:cNvGrpSpPr/>
          <p:nvPr/>
        </p:nvGrpSpPr>
        <p:grpSpPr>
          <a:xfrm>
            <a:off x="3264183" y="3705573"/>
            <a:ext cx="5867401" cy="1332707"/>
            <a:chOff x="2283808" y="3640159"/>
            <a:chExt cx="5867401" cy="1332707"/>
          </a:xfrm>
        </p:grpSpPr>
        <p:pic>
          <p:nvPicPr>
            <p:cNvPr id="498" name="Google Shape;49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3808" y="3640159"/>
              <a:ext cx="5478905" cy="1332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39"/>
            <p:cNvGrpSpPr/>
            <p:nvPr/>
          </p:nvGrpSpPr>
          <p:grpSpPr>
            <a:xfrm>
              <a:off x="3372384" y="3797893"/>
              <a:ext cx="4778825" cy="1000195"/>
              <a:chOff x="3465838" y="4277129"/>
              <a:chExt cx="4825758" cy="1081614"/>
            </a:xfrm>
          </p:grpSpPr>
          <p:sp>
            <p:nvSpPr>
              <p:cNvPr id="500" name="Google Shape;500;p39"/>
              <p:cNvSpPr/>
              <p:nvPr/>
            </p:nvSpPr>
            <p:spPr>
              <a:xfrm rot="10331175">
                <a:off x="3478879" y="4311599"/>
                <a:ext cx="487894" cy="22516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9"/>
              <p:cNvSpPr/>
              <p:nvPr/>
            </p:nvSpPr>
            <p:spPr>
              <a:xfrm rot="10529999">
                <a:off x="6931524" y="4704555"/>
                <a:ext cx="487894" cy="2251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9"/>
              <p:cNvSpPr/>
              <p:nvPr/>
            </p:nvSpPr>
            <p:spPr>
              <a:xfrm rot="10414828">
                <a:off x="3549549" y="5107010"/>
                <a:ext cx="487894" cy="22516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12700" cap="flat" cmpd="sng">
                <a:solidFill>
                  <a:srgbClr val="60911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9"/>
              <p:cNvSpPr txBox="1"/>
              <p:nvPr/>
            </p:nvSpPr>
            <p:spPr>
              <a:xfrm>
                <a:off x="3859163" y="4277129"/>
                <a:ext cx="648072" cy="299504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沒權限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9"/>
              <p:cNvSpPr txBox="1"/>
              <p:nvPr/>
            </p:nvSpPr>
            <p:spPr>
              <a:xfrm>
                <a:off x="7403354" y="4672870"/>
                <a:ext cx="888242" cy="299506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增加權限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9"/>
              <p:cNvSpPr txBox="1"/>
              <p:nvPr/>
            </p:nvSpPr>
            <p:spPr>
              <a:xfrm>
                <a:off x="4032308" y="5054822"/>
                <a:ext cx="648072" cy="299505"/>
              </a:xfrm>
              <a:prstGeom prst="rect">
                <a:avLst/>
              </a:prstGeom>
              <a:solidFill>
                <a:srgbClr val="009C5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有權限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06" name="Google Shape;50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8167" y="5794327"/>
            <a:ext cx="5437285" cy="89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6FE3216-7269-406F-9CAD-96AF1537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2" name="Google Shape;512;p40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sym typeface="Times New Roman"/>
              </a:rPr>
              <a:t>依照上面的方式執行此程式後，當我們輸入</a:t>
            </a:r>
            <a:r>
              <a:rPr lang="en-US" altLang="zh-TW" dirty="0">
                <a:sym typeface="Times New Roman"/>
              </a:rPr>
              <a:t>1</a:t>
            </a:r>
            <a:r>
              <a:rPr lang="zh-TW" altLang="en-US" dirty="0">
                <a:sym typeface="Times New Roman"/>
              </a:rPr>
              <a:t>會發現系統告訴我們</a:t>
            </a:r>
            <a:r>
              <a:rPr lang="en-US" altLang="zh-TW" dirty="0">
                <a:sym typeface="Times New Roman"/>
              </a:rPr>
              <a:t>Permission denied </a:t>
            </a:r>
            <a:r>
              <a:rPr lang="zh-TW" altLang="en-US" dirty="0">
                <a:sym typeface="Times New Roman"/>
              </a:rPr>
              <a:t>原因是要控制</a:t>
            </a:r>
            <a:r>
              <a:rPr lang="en-US" altLang="zh-TW" dirty="0"/>
              <a:t>GPIO</a:t>
            </a:r>
            <a:r>
              <a:rPr lang="zh-TW" altLang="en-US" dirty="0">
                <a:sym typeface="Times New Roman"/>
              </a:rPr>
              <a:t>必須要有</a:t>
            </a:r>
            <a:r>
              <a:rPr lang="en-US" altLang="zh-TW" dirty="0">
                <a:sym typeface="Times New Roman"/>
              </a:rPr>
              <a:t>root</a:t>
            </a:r>
            <a:r>
              <a:rPr lang="zh-TW" altLang="en-US" dirty="0">
                <a:sym typeface="Times New Roman"/>
              </a:rPr>
              <a:t>權限</a:t>
            </a:r>
          </a:p>
          <a:p>
            <a:pPr lvl="0"/>
            <a:r>
              <a:rPr lang="zh-TW" altLang="en-US" dirty="0">
                <a:sym typeface="Times New Roman"/>
              </a:rPr>
              <a:t>解決方式</a:t>
            </a:r>
          </a:p>
          <a:p>
            <a:pPr lvl="1"/>
            <a:r>
              <a:rPr lang="zh-TW" altLang="en-US" dirty="0">
                <a:sym typeface="Times New Roman"/>
              </a:rPr>
              <a:t>方法</a:t>
            </a:r>
            <a:r>
              <a:rPr lang="en-US" altLang="zh-TW" dirty="0">
                <a:sym typeface="Times New Roman"/>
              </a:rPr>
              <a:t>1(</a:t>
            </a:r>
            <a:r>
              <a:rPr lang="zh-TW" altLang="en-US" dirty="0">
                <a:sym typeface="Times New Roman"/>
              </a:rPr>
              <a:t>推薦</a:t>
            </a:r>
            <a:r>
              <a:rPr lang="en-US" altLang="zh-TW" dirty="0">
                <a:sym typeface="Times New Roman"/>
              </a:rPr>
              <a:t>):</a:t>
            </a:r>
            <a:r>
              <a:rPr lang="zh-TW" altLang="en-US" dirty="0">
                <a:sym typeface="Times New Roman"/>
              </a:rPr>
              <a:t>使用</a:t>
            </a:r>
            <a:r>
              <a:rPr lang="en-US" altLang="zh-TW" dirty="0" err="1"/>
              <a:t>sudo</a:t>
            </a:r>
            <a:r>
              <a:rPr lang="zh-TW" altLang="en-US" dirty="0">
                <a:sym typeface="Times New Roman"/>
              </a:rPr>
              <a:t>執行 </a:t>
            </a:r>
            <a:r>
              <a:rPr lang="en-US" altLang="zh-TW" dirty="0">
                <a:sym typeface="Times New Roman"/>
              </a:rPr>
              <a:t>ex: </a:t>
            </a:r>
            <a:r>
              <a:rPr lang="en-US" altLang="zh-TW" dirty="0" err="1"/>
              <a:t>sudo</a:t>
            </a:r>
            <a:r>
              <a:rPr lang="en-US" altLang="zh-TW" dirty="0"/>
              <a:t> ./</a:t>
            </a:r>
            <a:r>
              <a:rPr lang="en-US" altLang="zh-TW" dirty="0" err="1"/>
              <a:t>gpio_main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  <a:p>
            <a:pPr lvl="1"/>
            <a:endParaRPr lang="en-US" altLang="zh-TW" dirty="0">
              <a:sym typeface="Times New Roman"/>
            </a:endParaRPr>
          </a:p>
          <a:p>
            <a:pPr lvl="1"/>
            <a:r>
              <a:rPr lang="zh-TW" altLang="en-US" dirty="0">
                <a:sym typeface="Times New Roman"/>
              </a:rPr>
              <a:t>方法</a:t>
            </a:r>
            <a:r>
              <a:rPr lang="en-US" altLang="zh-TW" dirty="0">
                <a:sym typeface="Times New Roman"/>
              </a:rPr>
              <a:t>2(</a:t>
            </a:r>
            <a:r>
              <a:rPr lang="zh-TW" altLang="en-US" dirty="0">
                <a:sym typeface="Times New Roman"/>
              </a:rPr>
              <a:t>懶人版，小心使用</a:t>
            </a:r>
            <a:r>
              <a:rPr lang="en-US" altLang="zh-TW" dirty="0">
                <a:sym typeface="Times New Roman"/>
              </a:rPr>
              <a:t>):</a:t>
            </a:r>
            <a:r>
              <a:rPr lang="zh-TW" altLang="en-US" dirty="0">
                <a:sym typeface="Times New Roman"/>
              </a:rPr>
              <a:t>使用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su</a:t>
            </a:r>
            <a:r>
              <a:rPr lang="zh-TW" altLang="en-US" dirty="0">
                <a:sym typeface="Times New Roman"/>
              </a:rPr>
              <a:t>將權限改為</a:t>
            </a:r>
            <a:r>
              <a:rPr lang="en-US" altLang="zh-TW" dirty="0"/>
              <a:t>root</a:t>
            </a:r>
            <a:r>
              <a:rPr lang="zh-TW" altLang="en-US" dirty="0">
                <a:sym typeface="Times New Roman"/>
              </a:rPr>
              <a:t>即可直接執行</a:t>
            </a:r>
          </a:p>
        </p:txBody>
      </p:sp>
      <p:sp>
        <p:nvSpPr>
          <p:cNvPr id="513" name="Google Shape;513;p40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41</a:t>
            </a:fld>
            <a:endParaRPr lang="en-US"/>
          </a:p>
        </p:txBody>
      </p:sp>
      <p:grpSp>
        <p:nvGrpSpPr>
          <p:cNvPr id="514" name="Google Shape;514;p40"/>
          <p:cNvGrpSpPr/>
          <p:nvPr/>
        </p:nvGrpSpPr>
        <p:grpSpPr>
          <a:xfrm>
            <a:off x="3768263" y="3584365"/>
            <a:ext cx="4655473" cy="1448187"/>
            <a:chOff x="1295400" y="3137179"/>
            <a:chExt cx="5420481" cy="1686160"/>
          </a:xfrm>
        </p:grpSpPr>
        <p:pic>
          <p:nvPicPr>
            <p:cNvPr id="515" name="Google Shape;515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5400" y="3137179"/>
              <a:ext cx="5420481" cy="1686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40"/>
            <p:cNvSpPr/>
            <p:nvPr/>
          </p:nvSpPr>
          <p:spPr>
            <a:xfrm>
              <a:off x="1295400" y="4267200"/>
              <a:ext cx="609600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7" name="Google Shape;51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714" y="5540034"/>
            <a:ext cx="4554570" cy="109450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 txBox="1"/>
          <p:nvPr/>
        </p:nvSpPr>
        <p:spPr>
          <a:xfrm>
            <a:off x="8382000" y="5764124"/>
            <a:ext cx="1143000" cy="64633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成功停用gpio255 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277090" y="380999"/>
            <a:ext cx="92202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 C++透過 UBUNTU 操作 TX2 上的 GPIO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TX2 GPIO </a:t>
            </a:r>
            <a:r>
              <a:rPr lang="zh-TW" altLang="en-US">
                <a:sym typeface="Arial"/>
              </a:rPr>
              <a:t>相關參考資料</a:t>
            </a:r>
          </a:p>
        </p:txBody>
      </p:sp>
      <p:sp>
        <p:nvSpPr>
          <p:cNvPr id="525" name="Google Shape;525;p41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/>
              <a:t>snprintf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snprintf</a:t>
            </a:r>
            <a:r>
              <a:rPr lang="en-US" dirty="0">
                <a:sym typeface="Times New Roman"/>
              </a:rPr>
              <a:t>() </a:t>
            </a:r>
            <a:r>
              <a:rPr lang="zh-TW" altLang="en-US" dirty="0">
                <a:sym typeface="Times New Roman"/>
              </a:rPr>
              <a:t>的功能類似 </a:t>
            </a:r>
            <a:r>
              <a:rPr lang="en-US" dirty="0" err="1"/>
              <a:t>printf</a:t>
            </a:r>
            <a:r>
              <a:rPr lang="en-US" dirty="0"/>
              <a:t>()/</a:t>
            </a:r>
            <a:r>
              <a:rPr lang="en-US" dirty="0" err="1"/>
              <a:t>fprintf</a:t>
            </a:r>
            <a:r>
              <a:rPr lang="en-US" dirty="0"/>
              <a:t>()/</a:t>
            </a:r>
            <a:r>
              <a:rPr lang="en-US" dirty="0" err="1"/>
              <a:t>sprintf</a:t>
            </a:r>
            <a:r>
              <a:rPr lang="en-US" dirty="0"/>
              <a:t>() 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給定一個 </a:t>
            </a:r>
            <a:r>
              <a:rPr lang="en-US" dirty="0"/>
              <a:t>format specifier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以及額外的一些不定個數的參數，將會依序依指定的格式，填入 </a:t>
            </a:r>
            <a:r>
              <a:rPr lang="en-US" dirty="0"/>
              <a:t>format specifier </a:t>
            </a:r>
            <a:r>
              <a:rPr lang="zh-TW" altLang="en-US" dirty="0">
                <a:sym typeface="Times New Roman"/>
              </a:rPr>
              <a:t>裡面，以 </a:t>
            </a:r>
            <a:r>
              <a:rPr lang="en-US" altLang="zh-TW" dirty="0">
                <a:sym typeface="Times New Roman"/>
              </a:rPr>
              <a:t>% </a:t>
            </a:r>
            <a:r>
              <a:rPr lang="zh-TW" altLang="en-US" dirty="0">
                <a:sym typeface="Times New Roman"/>
              </a:rPr>
              <a:t>開頭的欄位。</a:t>
            </a:r>
            <a:r>
              <a:rPr lang="en-US" dirty="0" err="1"/>
              <a:t>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和 </a:t>
            </a:r>
            <a:r>
              <a:rPr lang="en-US" dirty="0" err="1"/>
              <a:t>fprintf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會把結果，輸出到 </a:t>
            </a:r>
            <a:r>
              <a:rPr lang="en-US" dirty="0"/>
              <a:t>STDOUT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或指定的 </a:t>
            </a:r>
            <a:r>
              <a:rPr lang="en-US" dirty="0"/>
              <a:t>FILE stream</a:t>
            </a:r>
            <a:r>
              <a:rPr lang="en-US" dirty="0">
                <a:sym typeface="Times New Roman"/>
              </a:rPr>
              <a:t>，</a:t>
            </a:r>
            <a:r>
              <a:rPr lang="zh-TW" altLang="en-US" dirty="0">
                <a:sym typeface="Times New Roman"/>
              </a:rPr>
              <a:t>而 </a:t>
            </a:r>
            <a:r>
              <a:rPr lang="en-US" dirty="0" err="1"/>
              <a:t>sprintf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則是會把結果，填入第一個參數：一個 </a:t>
            </a:r>
            <a:r>
              <a:rPr lang="en-US" dirty="0"/>
              <a:t>C-style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字串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。</a:t>
            </a:r>
            <a:r>
              <a:rPr lang="zh-TW" altLang="en-US" dirty="0">
                <a:sym typeface="Times New Roman"/>
              </a:rPr>
              <a:t>然而，由於 </a:t>
            </a:r>
            <a:r>
              <a:rPr lang="en-US" dirty="0" err="1"/>
              <a:t>sprintf</a:t>
            </a:r>
            <a:r>
              <a:rPr lang="en-US" dirty="0"/>
              <a:t>()</a:t>
            </a:r>
            <a:r>
              <a:rPr lang="zh-TW" altLang="en-US" dirty="0">
                <a:sym typeface="Times New Roman"/>
              </a:rPr>
              <a:t>在 </a:t>
            </a:r>
            <a:r>
              <a:rPr lang="en-US" dirty="0"/>
              <a:t>protocol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設計上，沒有辦法讓實作 </a:t>
            </a:r>
            <a:r>
              <a:rPr lang="en-US" dirty="0" err="1"/>
              <a:t>sprintf</a:t>
            </a:r>
            <a:r>
              <a:rPr lang="en-US" dirty="0"/>
              <a:t>()</a:t>
            </a:r>
            <a:r>
              <a:rPr lang="zh-TW" altLang="en-US" dirty="0">
                <a:sym typeface="Times New Roman"/>
              </a:rPr>
              <a:t>的程式庫，在被呼叫後，得知這個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的大小，因此，若結果比實際上的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還要長，就會造成 </a:t>
            </a:r>
            <a:r>
              <a:rPr lang="en-US" dirty="0"/>
              <a:t>buffer overflow </a:t>
            </a:r>
            <a:r>
              <a:rPr lang="zh-TW" altLang="en-US" dirty="0">
                <a:sym typeface="Times New Roman"/>
              </a:rPr>
              <a:t>的問題（所以我們範例中的</a:t>
            </a:r>
            <a:r>
              <a:rPr lang="en-US" dirty="0" err="1">
                <a:sym typeface="Times New Roman"/>
              </a:rPr>
              <a:t>buf</a:t>
            </a:r>
            <a:r>
              <a:rPr lang="zh-TW" altLang="en-US" dirty="0">
                <a:sym typeface="Times New Roman"/>
              </a:rPr>
              <a:t>變數宣告大小為</a:t>
            </a:r>
            <a:r>
              <a:rPr lang="en-US" altLang="zh-TW" dirty="0">
                <a:sym typeface="Times New Roman"/>
              </a:rPr>
              <a:t>64</a:t>
            </a:r>
            <a:r>
              <a:rPr lang="zh-TW" altLang="en-US" dirty="0">
                <a:sym typeface="Times New Roman"/>
              </a:rPr>
              <a:t>個字元大小） 。因此，</a:t>
            </a:r>
            <a:r>
              <a:rPr lang="en-US" dirty="0" err="1"/>
              <a:t>snprintf</a:t>
            </a:r>
            <a:r>
              <a:rPr lang="en-US" dirty="0"/>
              <a:t>() </a:t>
            </a:r>
            <a:r>
              <a:rPr lang="zh-TW" altLang="en-US" dirty="0">
                <a:sym typeface="Times New Roman"/>
              </a:rPr>
              <a:t>多出了第二個參數：</a:t>
            </a:r>
            <a:r>
              <a:rPr lang="zh-TW" altLang="en-US" dirty="0"/>
              <a:t> </a:t>
            </a:r>
            <a:r>
              <a:rPr lang="en-US" dirty="0"/>
              <a:t>buffer</a:t>
            </a:r>
            <a:r>
              <a:rPr lang="en-US" dirty="0">
                <a:sym typeface="Times New Roman"/>
              </a:rPr>
              <a:t> </a:t>
            </a:r>
            <a:r>
              <a:rPr lang="zh-TW" altLang="en-US" dirty="0">
                <a:sym typeface="Times New Roman"/>
              </a:rPr>
              <a:t>的大小，以避免這個問題。</a:t>
            </a:r>
          </a:p>
          <a:p>
            <a:pPr lvl="0"/>
            <a:r>
              <a:rPr lang="zh-TW" altLang="en-US" dirty="0">
                <a:sym typeface="Times New Roman"/>
              </a:rPr>
              <a:t>參考網站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http://blog.xuite.net/tzeng015/twblog/113272245-snprintf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http://www.cplusplus.com/reference/cstdio/snprintf/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https://wirelessr.gitbooks.io/working-life/content/snprintf_miao_wu_qiong.html</a:t>
            </a:r>
            <a:endParaRPr lang="en-US" dirty="0">
              <a:solidFill>
                <a:schemeClr val="bg1"/>
              </a:solidFill>
              <a:sym typeface="arial"/>
            </a:endParaRPr>
          </a:p>
          <a:p>
            <a:pPr lvl="1"/>
            <a:endParaRPr lang="en-US" dirty="0">
              <a:sym typeface="arial"/>
            </a:endParaRPr>
          </a:p>
          <a:p>
            <a:pPr lvl="0"/>
            <a:endParaRPr lang="en-US" dirty="0">
              <a:sym typeface="arial"/>
            </a:endParaRPr>
          </a:p>
        </p:txBody>
      </p:sp>
      <p:sp>
        <p:nvSpPr>
          <p:cNvPr id="526" name="Google Shape;526;p4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>
                <a:sym typeface="Arial"/>
              </a:rPr>
              <a:t>TX2 GPIO </a:t>
            </a:r>
            <a:r>
              <a:rPr lang="zh-TW" altLang="en-US" dirty="0">
                <a:sym typeface="Arial"/>
              </a:rPr>
              <a:t>相關參考資料</a:t>
            </a:r>
          </a:p>
        </p:txBody>
      </p:sp>
      <p:sp>
        <p:nvSpPr>
          <p:cNvPr id="534" name="Google Shape;534;p4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>
                <a:sym typeface="Times New Roman"/>
              </a:rPr>
              <a:t>以下是</a:t>
            </a:r>
            <a:r>
              <a:rPr lang="fr-FR" dirty="0"/>
              <a:t>TX2 GPIO</a:t>
            </a:r>
            <a:r>
              <a:rPr lang="fr-FR" dirty="0">
                <a:sym typeface="Times New Roman"/>
              </a:rPr>
              <a:t>相關參考資料，提供更進階的學習內容：</a:t>
            </a:r>
            <a:endParaRPr lang="fr-FR" dirty="0">
              <a:sym typeface="Times New Roman"/>
              <a:hlinkClick r:id="rId3"/>
            </a:endParaRPr>
          </a:p>
          <a:p>
            <a:pPr lvl="0"/>
            <a:r>
              <a:rPr lang="fr-FR" dirty="0">
                <a:solidFill>
                  <a:schemeClr val="bg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https://www.jetsonhacks.com/nvidia-jetson-tx2-j21-header-pinout/</a:t>
            </a:r>
            <a:endParaRPr lang="fr-FR" dirty="0">
              <a:solidFill>
                <a:schemeClr val="bg1"/>
              </a:solidFill>
              <a:sym typeface="arial"/>
            </a:endParaRPr>
          </a:p>
          <a:p>
            <a:pPr lvl="1"/>
            <a:endParaRPr lang="fr-FR" dirty="0">
              <a:sym typeface="arial"/>
            </a:endParaRPr>
          </a:p>
          <a:p>
            <a:pPr lvl="1"/>
            <a:r>
              <a:rPr lang="fr-FR" dirty="0"/>
              <a:t>TX2</a:t>
            </a:r>
            <a:r>
              <a:rPr lang="fr-FR" dirty="0">
                <a:sym typeface="Times New Roman"/>
              </a:rPr>
              <a:t>開發手冊</a:t>
            </a:r>
          </a:p>
          <a:p>
            <a:pPr lvl="0"/>
            <a:r>
              <a:rPr lang="fr-FR" dirty="0">
                <a:solidFill>
                  <a:schemeClr val="bg1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https://forums.developer.nvidia.com/uploads/short-url/QhIPn8rdiD1Cp4w7ueh28eQpHR.pdf</a:t>
            </a:r>
            <a:endParaRPr lang="fr-FR" dirty="0">
              <a:solidFill>
                <a:schemeClr val="bg1"/>
              </a:solidFill>
              <a:sym typeface="arial"/>
            </a:endParaRPr>
          </a:p>
          <a:p>
            <a:pPr lvl="1"/>
            <a:endParaRPr lang="fr-FR" dirty="0">
              <a:sym typeface="arial"/>
            </a:endParaRPr>
          </a:p>
        </p:txBody>
      </p:sp>
      <p:sp>
        <p:nvSpPr>
          <p:cNvPr id="535" name="Google Shape;535;p42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183287DB-AB32-4256-9855-0E1EBFEF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60" y="2406853"/>
            <a:ext cx="1495302" cy="14953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62E7B7-6DB1-452F-9DDF-8B87D0EA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ym typeface="Arial"/>
              </a:rPr>
              <a:t>智慧物聯網 </a:t>
            </a:r>
            <a:r>
              <a:rPr lang="en-US" altLang="zh-TW" dirty="0">
                <a:sym typeface="Arial"/>
              </a:rPr>
              <a:t>–</a:t>
            </a:r>
            <a:r>
              <a:rPr lang="zh-TW" altLang="en-US" dirty="0">
                <a:sym typeface="Arial"/>
              </a:rPr>
              <a:t> 道路事故應用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B8992-9641-46A7-ACEC-1C00761F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2" y="1812115"/>
            <a:ext cx="10515600" cy="4351338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IOT</a:t>
            </a:r>
            <a:r>
              <a:rPr lang="zh-TW" altLang="en-US" dirty="0"/>
              <a:t>上運行訓練好的模型，配合路口監視器的即時影像畫面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EF19BF-3739-41DD-9D6A-9F08E7F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806E621-FF83-4044-9D05-A7C888E6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08" y="2818214"/>
            <a:ext cx="3888579" cy="3152341"/>
          </a:xfrm>
          <a:prstGeom prst="rect">
            <a:avLst/>
          </a:prstGeom>
        </p:spPr>
      </p:pic>
      <p:pic>
        <p:nvPicPr>
          <p:cNvPr id="1028" name="Picture 4" descr="Police - Free people icons">
            <a:extLst>
              <a:ext uri="{FF2B5EF4-FFF2-40B4-BE49-F238E27FC236}">
                <a16:creationId xmlns:a16="http://schemas.microsoft.com/office/drawing/2014/main" id="{24C1969C-0A72-4F9C-953D-43E71536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423" y="4672353"/>
            <a:ext cx="1298202" cy="129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2323A09-6291-4772-B51A-1B5416C7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7" y="3462195"/>
            <a:ext cx="2824247" cy="1757070"/>
          </a:xfrm>
          <a:prstGeom prst="rect">
            <a:avLst/>
          </a:prstGeom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B70565B-2DFF-49BE-B05A-CA222D1F1B0A}"/>
              </a:ext>
            </a:extLst>
          </p:cNvPr>
          <p:cNvCxnSpPr>
            <a:cxnSpLocks/>
          </p:cNvCxnSpPr>
          <p:nvPr/>
        </p:nvCxnSpPr>
        <p:spPr>
          <a:xfrm flipV="1">
            <a:off x="2649654" y="3400465"/>
            <a:ext cx="2037742" cy="7109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BF6F117-B3A4-4832-ADEA-05D22A298E83}"/>
              </a:ext>
            </a:extLst>
          </p:cNvPr>
          <p:cNvCxnSpPr>
            <a:cxnSpLocks/>
          </p:cNvCxnSpPr>
          <p:nvPr/>
        </p:nvCxnSpPr>
        <p:spPr>
          <a:xfrm>
            <a:off x="6087678" y="3252760"/>
            <a:ext cx="1960630" cy="50173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C30F83F-C213-4277-8713-F01AFB006961}"/>
              </a:ext>
            </a:extLst>
          </p:cNvPr>
          <p:cNvCxnSpPr>
            <a:cxnSpLocks/>
          </p:cNvCxnSpPr>
          <p:nvPr/>
        </p:nvCxnSpPr>
        <p:spPr>
          <a:xfrm flipH="1">
            <a:off x="5579632" y="5313286"/>
            <a:ext cx="2378647" cy="12829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C238CF8-AB5A-4D0C-9BE1-A2899B79795A}"/>
              </a:ext>
            </a:extLst>
          </p:cNvPr>
          <p:cNvSpPr txBox="1"/>
          <p:nvPr/>
        </p:nvSpPr>
        <p:spPr>
          <a:xfrm>
            <a:off x="850608" y="28928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發生車禍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BEB22F5-A05A-4861-BB9B-927F60F52F5B}"/>
              </a:ext>
            </a:extLst>
          </p:cNvPr>
          <p:cNvSpPr txBox="1"/>
          <p:nvPr/>
        </p:nvSpPr>
        <p:spPr>
          <a:xfrm>
            <a:off x="4742816" y="368906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即時運算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D1A4A50-9BEB-429A-9999-7D68F1077E13}"/>
              </a:ext>
            </a:extLst>
          </p:cNvPr>
          <p:cNvSpPr txBox="1"/>
          <p:nvPr/>
        </p:nvSpPr>
        <p:spPr>
          <a:xfrm>
            <a:off x="3820937" y="606988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同仁前往協助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40F037F-5E63-451F-87D7-344FD26CB3C0}"/>
              </a:ext>
            </a:extLst>
          </p:cNvPr>
          <p:cNvSpPr txBox="1"/>
          <p:nvPr/>
        </p:nvSpPr>
        <p:spPr>
          <a:xfrm>
            <a:off x="8321917" y="5313286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Line</a:t>
            </a:r>
            <a:r>
              <a:rPr lang="zh-TW" altLang="en-US" sz="2800" b="1" dirty="0"/>
              <a:t>通知警察</a:t>
            </a:r>
          </a:p>
        </p:txBody>
      </p:sp>
    </p:spTree>
    <p:extLst>
      <p:ext uri="{BB962C8B-B14F-4D97-AF65-F5344CB8AC3E}">
        <p14:creationId xmlns:p14="http://schemas.microsoft.com/office/powerpoint/2010/main" val="1393267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62E7B7-6DB1-452F-9DDF-8B87D0EA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ym typeface="Arial"/>
              </a:rPr>
              <a:t>智慧物聯網 </a:t>
            </a:r>
            <a:r>
              <a:rPr lang="en-US" altLang="zh-TW" dirty="0">
                <a:sym typeface="Arial"/>
              </a:rPr>
              <a:t>–</a:t>
            </a:r>
            <a:r>
              <a:rPr lang="zh-TW" altLang="en-US" dirty="0">
                <a:sym typeface="Arial"/>
              </a:rPr>
              <a:t> 養雞場應用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EF19BF-3739-41DD-9D6A-9F08E7F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93FD54-0C62-4BED-B38D-F4B18B7F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IOT</a:t>
            </a:r>
            <a:r>
              <a:rPr lang="zh-TW" altLang="en-US" dirty="0"/>
              <a:t>上運行訓練好的模型，配合養雞廠的監視器運算</a:t>
            </a:r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C73035-301F-473A-8C9D-3C1ECB1C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4" y="2962223"/>
            <a:ext cx="4577792" cy="310260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2884661-D4B1-4073-BEAC-EB6DDCD2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73" y="4692836"/>
            <a:ext cx="1618868" cy="1829174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A0DB406-2299-47EF-BF99-0385A92E515C}"/>
              </a:ext>
            </a:extLst>
          </p:cNvPr>
          <p:cNvCxnSpPr>
            <a:cxnSpLocks/>
          </p:cNvCxnSpPr>
          <p:nvPr/>
        </p:nvCxnSpPr>
        <p:spPr>
          <a:xfrm flipV="1">
            <a:off x="5966225" y="4105339"/>
            <a:ext cx="1072139" cy="739287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230A25E-1040-4F1C-A396-D4D6AA7D4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61" y="4609920"/>
            <a:ext cx="1495302" cy="1495302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2AEBE53-5CC2-420E-8905-B3132D0080B9}"/>
              </a:ext>
            </a:extLst>
          </p:cNvPr>
          <p:cNvCxnSpPr>
            <a:cxnSpLocks/>
          </p:cNvCxnSpPr>
          <p:nvPr/>
        </p:nvCxnSpPr>
        <p:spPr>
          <a:xfrm>
            <a:off x="6732494" y="5709432"/>
            <a:ext cx="1308847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80CED84-DF6C-4AFF-B70C-FC5D3924B6BC}"/>
              </a:ext>
            </a:extLst>
          </p:cNvPr>
          <p:cNvCxnSpPr>
            <a:cxnSpLocks/>
          </p:cNvCxnSpPr>
          <p:nvPr/>
        </p:nvCxnSpPr>
        <p:spPr>
          <a:xfrm>
            <a:off x="4198289" y="4956492"/>
            <a:ext cx="952314" cy="401079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A55320D0-EF29-4C9B-AC41-B5D516990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610" y="2344425"/>
            <a:ext cx="2827980" cy="1895295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8C50F7B9-5380-462C-BD21-9F3F69442CB4}"/>
              </a:ext>
            </a:extLst>
          </p:cNvPr>
          <p:cNvSpPr/>
          <p:nvPr/>
        </p:nvSpPr>
        <p:spPr>
          <a:xfrm>
            <a:off x="10231721" y="316736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/>
              <a:t>約</a:t>
            </a:r>
            <a:r>
              <a:rPr lang="en-US" altLang="zh-TW" sz="2000" b="1" dirty="0"/>
              <a:t>19</a:t>
            </a:r>
            <a:r>
              <a:rPr lang="zh-TW" altLang="en-US" sz="2000" b="1" dirty="0"/>
              <a:t>隻肉雞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15980F-7175-4116-8330-60D2B3DC981D}"/>
              </a:ext>
            </a:extLst>
          </p:cNvPr>
          <p:cNvSpPr/>
          <p:nvPr/>
        </p:nvSpPr>
        <p:spPr>
          <a:xfrm>
            <a:off x="9776341" y="5357571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/>
              <a:t>體長約</a:t>
            </a:r>
            <a:r>
              <a:rPr lang="en-US" altLang="zh-TW" b="1" dirty="0"/>
              <a:t>25</a:t>
            </a:r>
            <a:r>
              <a:rPr lang="zh-TW" altLang="en-US" b="1" dirty="0"/>
              <a:t>公分</a:t>
            </a:r>
            <a:endParaRPr lang="en-US" altLang="zh-TW" b="1" dirty="0"/>
          </a:p>
          <a:p>
            <a:pPr algn="ctr"/>
            <a:r>
              <a:rPr lang="zh-TW" altLang="en-US" b="1"/>
              <a:t>距離宰殺尚缺</a:t>
            </a:r>
            <a:r>
              <a:rPr lang="en-US" altLang="zh-TW" b="1" dirty="0"/>
              <a:t>5</a:t>
            </a:r>
            <a:r>
              <a:rPr lang="zh-TW" altLang="en-US" b="1" dirty="0"/>
              <a:t>公分</a:t>
            </a:r>
          </a:p>
        </p:txBody>
      </p:sp>
    </p:spTree>
    <p:extLst>
      <p:ext uri="{BB962C8B-B14F-4D97-AF65-F5344CB8AC3E}">
        <p14:creationId xmlns:p14="http://schemas.microsoft.com/office/powerpoint/2010/main" val="26757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>
                <a:sym typeface="Arial"/>
              </a:rPr>
              <a:t>GPIO</a:t>
            </a:r>
            <a:r>
              <a:rPr lang="zh-TW" altLang="en-US">
                <a:sym typeface="Arial"/>
              </a:rPr>
              <a:t>可作為輸入與輸出</a:t>
            </a:r>
          </a:p>
          <a:p>
            <a:pPr lvl="0"/>
            <a:r>
              <a:rPr lang="zh-TW" altLang="en-US">
                <a:sym typeface="Arial"/>
              </a:rPr>
              <a:t>使用輸出功能</a:t>
            </a:r>
            <a:r>
              <a:rPr lang="en-US" altLang="zh-TW">
                <a:sym typeface="Arial"/>
              </a:rPr>
              <a:t>(out)</a:t>
            </a:r>
            <a:r>
              <a:rPr lang="zh-TW" altLang="en-US">
                <a:sym typeface="Arial"/>
              </a:rPr>
              <a:t>時</a:t>
            </a:r>
          </a:p>
          <a:p>
            <a:pPr lvl="1"/>
            <a:r>
              <a:rPr lang="en-US" altLang="zh-TW">
                <a:sym typeface="Arial"/>
              </a:rPr>
              <a:t>-</a:t>
            </a:r>
            <a:r>
              <a:rPr lang="zh-TW" altLang="en-US">
                <a:sym typeface="Arial"/>
              </a:rPr>
              <a:t>可分別輸入</a:t>
            </a:r>
            <a:r>
              <a:rPr lang="en-US" altLang="zh-TW">
                <a:sym typeface="Arial"/>
              </a:rPr>
              <a:t>High(1)</a:t>
            </a:r>
            <a:r>
              <a:rPr lang="zh-TW" altLang="en-US">
                <a:sym typeface="Arial"/>
              </a:rPr>
              <a:t>或</a:t>
            </a:r>
            <a:r>
              <a:rPr lang="en-US" altLang="zh-TW">
                <a:sym typeface="Arial"/>
              </a:rPr>
              <a:t>Low(0)</a:t>
            </a:r>
            <a:endParaRPr lang="zh-TW" altLang="en-US">
              <a:sym typeface="Arial"/>
            </a:endParaRPr>
          </a:p>
          <a:p>
            <a:pPr lvl="0"/>
            <a:r>
              <a:rPr lang="zh-TW" altLang="en-US">
                <a:sym typeface="Arial"/>
              </a:rPr>
              <a:t>使用輸入功能</a:t>
            </a:r>
            <a:r>
              <a:rPr lang="en-US" altLang="zh-TW">
                <a:sym typeface="Arial"/>
              </a:rPr>
              <a:t>(in)</a:t>
            </a:r>
            <a:r>
              <a:rPr lang="zh-TW" altLang="en-US">
                <a:sym typeface="Arial"/>
              </a:rPr>
              <a:t>時</a:t>
            </a:r>
          </a:p>
          <a:p>
            <a:pPr lvl="1"/>
            <a:r>
              <a:rPr lang="en-US" altLang="zh-TW">
                <a:sym typeface="Arial"/>
              </a:rPr>
              <a:t>-</a:t>
            </a:r>
            <a:r>
              <a:rPr lang="zh-TW" altLang="en-US">
                <a:sym typeface="Arial"/>
              </a:rPr>
              <a:t>可方便地讀出外部輸入的高低電壓</a:t>
            </a:r>
          </a:p>
          <a:p>
            <a:pPr lvl="0"/>
            <a:r>
              <a:rPr lang="zh-TW" altLang="en-US">
                <a:sym typeface="Arial"/>
              </a:rPr>
              <a:t>所有的配置均可通過暫存器的配置快速實現</a:t>
            </a:r>
          </a:p>
        </p:txBody>
      </p:sp>
      <p:sp>
        <p:nvSpPr>
          <p:cNvPr id="128" name="Google Shape;128;p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37" name="Google Shape;137;p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>
                <a:sym typeface="Times New Roman"/>
              </a:rPr>
              <a:t>功能性</a:t>
            </a:r>
            <a:r>
              <a:rPr lang="en-US"/>
              <a:t>GPIO</a:t>
            </a:r>
            <a:r>
              <a:rPr lang="zh-TW" altLang="en-US">
                <a:sym typeface="Times New Roman"/>
              </a:rPr>
              <a:t>之圖例</a:t>
            </a:r>
            <a:r>
              <a:rPr lang="en-US" altLang="zh-TW"/>
              <a:t>(</a:t>
            </a:r>
            <a:r>
              <a:rPr lang="en-US"/>
              <a:t>Read)</a:t>
            </a:r>
          </a:p>
        </p:txBody>
      </p:sp>
      <p:sp>
        <p:nvSpPr>
          <p:cNvPr id="138" name="Google Shape;138;p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6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EBD8E6F-C9C0-4358-A72C-4C4F2D5594AE}"/>
              </a:ext>
            </a:extLst>
          </p:cNvPr>
          <p:cNvGrpSpPr/>
          <p:nvPr/>
        </p:nvGrpSpPr>
        <p:grpSpPr>
          <a:xfrm>
            <a:off x="2980360" y="2378074"/>
            <a:ext cx="6231280" cy="4343401"/>
            <a:chOff x="4351566" y="2301925"/>
            <a:chExt cx="6231280" cy="4343401"/>
          </a:xfrm>
        </p:grpSpPr>
        <p:pic>
          <p:nvPicPr>
            <p:cNvPr id="140" name="Google Shape;140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51566" y="2301925"/>
              <a:ext cx="6231280" cy="4343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41;p6"/>
            <p:cNvGrpSpPr/>
            <p:nvPr/>
          </p:nvGrpSpPr>
          <p:grpSpPr>
            <a:xfrm>
              <a:off x="4478435" y="2301925"/>
              <a:ext cx="5596236" cy="1294959"/>
              <a:chOff x="884" y="1616"/>
              <a:chExt cx="3992" cy="453"/>
            </a:xfrm>
          </p:grpSpPr>
          <p:cxnSp>
            <p:nvCxnSpPr>
              <p:cNvPr id="142" name="Google Shape;142;p6"/>
              <p:cNvCxnSpPr/>
              <p:nvPr/>
            </p:nvCxnSpPr>
            <p:spPr>
              <a:xfrm>
                <a:off x="884" y="2069"/>
                <a:ext cx="2132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" name="Google Shape;143;p6"/>
              <p:cNvCxnSpPr/>
              <p:nvPr/>
            </p:nvCxnSpPr>
            <p:spPr>
              <a:xfrm>
                <a:off x="3016" y="1616"/>
                <a:ext cx="0" cy="453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4" name="Google Shape;144;p6"/>
              <p:cNvCxnSpPr/>
              <p:nvPr/>
            </p:nvCxnSpPr>
            <p:spPr>
              <a:xfrm>
                <a:off x="3016" y="1616"/>
                <a:ext cx="186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07FFE7-B797-4233-A2B3-59CDE1FAEBD0}"/>
              </a:ext>
            </a:extLst>
          </p:cNvPr>
          <p:cNvGrpSpPr/>
          <p:nvPr/>
        </p:nvGrpSpPr>
        <p:grpSpPr>
          <a:xfrm>
            <a:off x="1051852" y="4054929"/>
            <a:ext cx="1714856" cy="494845"/>
            <a:chOff x="2476138" y="2248354"/>
            <a:chExt cx="1714856" cy="494845"/>
          </a:xfrm>
        </p:grpSpPr>
        <p:sp>
          <p:nvSpPr>
            <p:cNvPr id="135" name="Google Shape;135;p6"/>
            <p:cNvSpPr/>
            <p:nvPr/>
          </p:nvSpPr>
          <p:spPr>
            <a:xfrm>
              <a:off x="2476138" y="2248354"/>
              <a:ext cx="1714856" cy="494845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6"/>
            <p:cNvCxnSpPr/>
            <p:nvPr/>
          </p:nvCxnSpPr>
          <p:spPr>
            <a:xfrm>
              <a:off x="3542146" y="2484343"/>
              <a:ext cx="57196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7" name="Google Shape;147;p6"/>
            <p:cNvSpPr txBox="1"/>
            <p:nvPr/>
          </p:nvSpPr>
          <p:spPr>
            <a:xfrm>
              <a:off x="2476139" y="2301925"/>
              <a:ext cx="1139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訊號方向</a:t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55" name="Google Shape;155;p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>
                <a:sym typeface="Times New Roman"/>
              </a:rPr>
              <a:t>功能性</a:t>
            </a:r>
            <a:r>
              <a:rPr lang="en-US" dirty="0"/>
              <a:t>GPIO</a:t>
            </a:r>
            <a:r>
              <a:rPr lang="zh-TW" altLang="en-US" dirty="0">
                <a:sym typeface="Times New Roman"/>
              </a:rPr>
              <a:t>之圖例</a:t>
            </a:r>
            <a:r>
              <a:rPr lang="en-US" altLang="zh-TW" dirty="0"/>
              <a:t>(</a:t>
            </a:r>
            <a:r>
              <a:rPr lang="en-US" dirty="0"/>
              <a:t>Write)</a:t>
            </a:r>
          </a:p>
        </p:txBody>
      </p:sp>
      <p:sp>
        <p:nvSpPr>
          <p:cNvPr id="156" name="Google Shape;156;p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7C04FF7-3B6D-4F86-A6EB-AE375D06E442}"/>
              </a:ext>
            </a:extLst>
          </p:cNvPr>
          <p:cNvGrpSpPr/>
          <p:nvPr/>
        </p:nvGrpSpPr>
        <p:grpSpPr>
          <a:xfrm>
            <a:off x="2841861" y="2350891"/>
            <a:ext cx="6508277" cy="3915765"/>
            <a:chOff x="3022978" y="3203990"/>
            <a:chExt cx="6921898" cy="4164624"/>
          </a:xfrm>
        </p:grpSpPr>
        <p:pic>
          <p:nvPicPr>
            <p:cNvPr id="158" name="Google Shape;158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978" y="3203990"/>
              <a:ext cx="6921898" cy="41646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9" name="Google Shape;159;p7"/>
            <p:cNvCxnSpPr/>
            <p:nvPr/>
          </p:nvCxnSpPr>
          <p:spPr>
            <a:xfrm>
              <a:off x="6061139" y="4300707"/>
              <a:ext cx="3320019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7"/>
            <p:cNvCxnSpPr/>
            <p:nvPr/>
          </p:nvCxnSpPr>
          <p:spPr>
            <a:xfrm rot="10800000">
              <a:off x="6061139" y="3824669"/>
              <a:ext cx="0" cy="476038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7"/>
            <p:cNvCxnSpPr/>
            <p:nvPr/>
          </p:nvCxnSpPr>
          <p:spPr>
            <a:xfrm rot="10800000">
              <a:off x="3234762" y="3824670"/>
              <a:ext cx="2826377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AC8A9E-D83E-4925-8A95-EC6006F7AAE3}"/>
              </a:ext>
            </a:extLst>
          </p:cNvPr>
          <p:cNvGrpSpPr/>
          <p:nvPr/>
        </p:nvGrpSpPr>
        <p:grpSpPr>
          <a:xfrm>
            <a:off x="915512" y="4001294"/>
            <a:ext cx="1714856" cy="494845"/>
            <a:chOff x="6956094" y="1337995"/>
            <a:chExt cx="1714856" cy="494845"/>
          </a:xfrm>
        </p:grpSpPr>
        <p:cxnSp>
          <p:nvCxnSpPr>
            <p:cNvPr id="160" name="Google Shape;160;p7"/>
            <p:cNvCxnSpPr/>
            <p:nvPr/>
          </p:nvCxnSpPr>
          <p:spPr>
            <a:xfrm>
              <a:off x="7975249" y="1580356"/>
              <a:ext cx="635351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64" name="Google Shape;164;p7"/>
            <p:cNvSpPr/>
            <p:nvPr/>
          </p:nvSpPr>
          <p:spPr>
            <a:xfrm>
              <a:off x="6956094" y="1337995"/>
              <a:ext cx="1714856" cy="494845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6956094" y="1390452"/>
              <a:ext cx="11393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訊號方向</a:t>
              </a:r>
              <a:endParaRPr sz="18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73" name="Google Shape;173;p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訊號至少有兩種暫存器</a:t>
            </a:r>
          </a:p>
          <a:p>
            <a:pPr lvl="1"/>
            <a:r>
              <a:rPr lang="zh-TW" altLang="en-US">
                <a:sym typeface="Times New Roman"/>
              </a:rPr>
              <a:t>通用</a:t>
            </a:r>
            <a:r>
              <a:rPr lang="en-US" altLang="zh-TW"/>
              <a:t>IO</a:t>
            </a:r>
            <a:r>
              <a:rPr lang="zh-TW" altLang="en-US">
                <a:sym typeface="Times New Roman"/>
              </a:rPr>
              <a:t>控制暫存器</a:t>
            </a:r>
            <a:r>
              <a:rPr lang="en-US" altLang="zh-TW"/>
              <a:t>(GPnDIR)</a:t>
            </a:r>
            <a:endParaRPr lang="zh-TW" altLang="en-US"/>
          </a:p>
          <a:p>
            <a:pPr lvl="1"/>
            <a:r>
              <a:rPr lang="zh-TW" altLang="en-US">
                <a:sym typeface="Times New Roman"/>
              </a:rPr>
              <a:t>通用</a:t>
            </a:r>
            <a:r>
              <a:rPr lang="en-US" altLang="zh-TW"/>
              <a:t>IO</a:t>
            </a:r>
            <a:r>
              <a:rPr lang="zh-TW" altLang="en-US">
                <a:sym typeface="Times New Roman"/>
              </a:rPr>
              <a:t>位元暫存器</a:t>
            </a:r>
          </a:p>
          <a:p>
            <a:pPr lvl="0"/>
            <a:r>
              <a:rPr lang="zh-TW" altLang="en-US">
                <a:sym typeface="Times New Roman"/>
              </a:rPr>
              <a:t>控制暫存器用來控制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通訊埠的信號方向，用來決定當前通訊埠處於輸出狀態</a:t>
            </a:r>
            <a:r>
              <a:rPr lang="en-US" altLang="zh-TW"/>
              <a:t>(out)</a:t>
            </a:r>
            <a:r>
              <a:rPr lang="zh-TW" altLang="en-US">
                <a:sym typeface="Times New Roman"/>
              </a:rPr>
              <a:t>還是輸入狀態</a:t>
            </a:r>
            <a:r>
              <a:rPr lang="en-US" altLang="zh-TW"/>
              <a:t>(in)</a:t>
            </a:r>
            <a:endParaRPr lang="zh-TW" altLang="en-US"/>
          </a:p>
          <a:p>
            <a:pPr lvl="0"/>
            <a:r>
              <a:rPr lang="zh-TW" altLang="en-US">
                <a:sym typeface="Times New Roman"/>
              </a:rPr>
              <a:t>數據暫存器中的每一位元都對應著一個</a:t>
            </a:r>
            <a:r>
              <a:rPr lang="en-US" altLang="zh-TW">
                <a:sym typeface="Times New Roman"/>
              </a:rPr>
              <a:t>GPIO</a:t>
            </a:r>
            <a:r>
              <a:rPr lang="zh-TW" altLang="en-US">
                <a:sym typeface="Times New Roman"/>
              </a:rPr>
              <a:t>連接埠的狀態。</a:t>
            </a:r>
          </a:p>
          <a:p>
            <a:pPr lvl="1"/>
            <a:r>
              <a:rPr lang="zh-TW" altLang="en-US">
                <a:sym typeface="Times New Roman"/>
              </a:rPr>
              <a:t>當連接埠為輸出</a:t>
            </a:r>
            <a:r>
              <a:rPr lang="en-US" altLang="zh-TW"/>
              <a:t>(output)</a:t>
            </a:r>
            <a:r>
              <a:rPr lang="zh-TW" altLang="en-US">
                <a:sym typeface="Times New Roman"/>
              </a:rPr>
              <a:t>狀態時，可以通過位元暫存器的寫入來控制接口輸出電壓高低狀態</a:t>
            </a:r>
          </a:p>
          <a:p>
            <a:pPr lvl="1"/>
            <a:r>
              <a:rPr lang="zh-TW" altLang="en-US">
                <a:sym typeface="Times New Roman"/>
              </a:rPr>
              <a:t>當連接埠為輸入</a:t>
            </a:r>
            <a:r>
              <a:rPr lang="en-US" altLang="zh-TW"/>
              <a:t>(input)</a:t>
            </a:r>
            <a:r>
              <a:rPr lang="zh-TW" altLang="en-US">
                <a:sym typeface="Times New Roman"/>
              </a:rPr>
              <a:t>狀態時，可以通過數據暫存器讀入當前連接埠的電壓高低狀態</a:t>
            </a:r>
          </a:p>
        </p:txBody>
      </p:sp>
      <p:sp>
        <p:nvSpPr>
          <p:cNvPr id="174" name="Google Shape;174;p8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GPIO</a:t>
            </a:r>
            <a:r>
              <a:rPr lang="zh-TW" altLang="en-US">
                <a:sym typeface="Arial"/>
              </a:rPr>
              <a:t>簡介</a:t>
            </a:r>
          </a:p>
        </p:txBody>
      </p:sp>
      <p:sp>
        <p:nvSpPr>
          <p:cNvPr id="183" name="Google Shape;183;p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的使用非常廣泛。使用者可以通過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通訊埠與硬體進行資料交換、控制硬體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</a:t>
            </a:r>
            <a:r>
              <a:rPr lang="en-US" altLang="zh-TW"/>
              <a:t>LED</a:t>
            </a:r>
            <a:r>
              <a:rPr lang="zh-TW" altLang="en-US">
                <a:sym typeface="Times New Roman"/>
              </a:rPr>
              <a:t>、蜂鳴器、鏡頭等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工作、讀取硬體的工作狀態訊號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如中斷訊號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等。</a:t>
            </a:r>
          </a:p>
          <a:p>
            <a:pPr lvl="0"/>
            <a:r>
              <a:rPr lang="zh-TW" altLang="en-US">
                <a:sym typeface="Times New Roman"/>
              </a:rPr>
              <a:t>一些傳輸協議相對簡單的低速匯流排</a:t>
            </a:r>
            <a:r>
              <a:rPr lang="en-US" altLang="zh-TW">
                <a:sym typeface="Times New Roman"/>
              </a:rPr>
              <a:t>(</a:t>
            </a:r>
            <a:r>
              <a:rPr lang="zh-TW" altLang="en-US">
                <a:sym typeface="Times New Roman"/>
              </a:rPr>
              <a:t>如</a:t>
            </a:r>
            <a:r>
              <a:rPr lang="en-US" altLang="zh-TW"/>
              <a:t>I2C</a:t>
            </a:r>
            <a:r>
              <a:rPr lang="zh-TW" altLang="en-US"/>
              <a:t>、</a:t>
            </a:r>
            <a:r>
              <a:rPr lang="en-US" altLang="zh-TW"/>
              <a:t>SPI</a:t>
            </a:r>
            <a:r>
              <a:rPr lang="zh-TW" altLang="en-US">
                <a:sym typeface="Times New Roman"/>
              </a:rPr>
              <a:t>匯流排等</a:t>
            </a:r>
            <a:r>
              <a:rPr lang="en-US" altLang="zh-TW">
                <a:sym typeface="Times New Roman"/>
              </a:rPr>
              <a:t>)</a:t>
            </a:r>
            <a:r>
              <a:rPr lang="zh-TW" altLang="en-US">
                <a:sym typeface="Times New Roman"/>
              </a:rPr>
              <a:t>，也可以通過軟件控制一組</a:t>
            </a:r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通訊埠，從而模擬匯流排傳輸協議的通訊。</a:t>
            </a:r>
          </a:p>
          <a:p>
            <a:pPr lvl="0"/>
            <a:r>
              <a:rPr lang="en-US" altLang="zh-TW"/>
              <a:t>GPIO</a:t>
            </a:r>
            <a:r>
              <a:rPr lang="zh-TW" altLang="en-US">
                <a:sym typeface="Times New Roman"/>
              </a:rPr>
              <a:t>通訊埠是嵌入式平台中應用最廣泛和最靈活的連接埠之一。</a:t>
            </a:r>
          </a:p>
        </p:txBody>
      </p:sp>
      <p:sp>
        <p:nvSpPr>
          <p:cNvPr id="184" name="Google Shape;184;p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嵌入式模板">
  <a:themeElements>
    <a:clrScheme name="自訂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嵌入式模板" id="{1F5BB237-C181-40A3-983D-855F74EC2F70}" vid="{73329CDB-889F-4E2A-9AC0-8ED859A82DF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嵌入式模板</Template>
  <TotalTime>99</TotalTime>
  <Words>2309</Words>
  <Application>Microsoft Office PowerPoint</Application>
  <PresentationFormat>寬螢幕</PresentationFormat>
  <Paragraphs>320</Paragraphs>
  <Slides>45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Microsoft JhengHei</vt:lpstr>
      <vt:lpstr>DFKai-SB</vt:lpstr>
      <vt:lpstr>DFKai-SB</vt:lpstr>
      <vt:lpstr>Arial</vt:lpstr>
      <vt:lpstr>Arial</vt:lpstr>
      <vt:lpstr>Calibri</vt:lpstr>
      <vt:lpstr>Times New Roman</vt:lpstr>
      <vt:lpstr>嵌入式模板</vt:lpstr>
      <vt:lpstr>微算機系統實習 MICROPROCESSOR SYSTEMS LAB. SPRING, 2023</vt:lpstr>
      <vt:lpstr>LECTURE 2 微算機系統實驗平台 </vt:lpstr>
      <vt:lpstr>OUTLINE</vt:lpstr>
      <vt:lpstr>GPIO簡介</vt:lpstr>
      <vt:lpstr>GPIO簡介</vt:lpstr>
      <vt:lpstr>GPIO簡介</vt:lpstr>
      <vt:lpstr>GPIO簡介</vt:lpstr>
      <vt:lpstr>GPIO簡介</vt:lpstr>
      <vt:lpstr>GPIO簡介</vt:lpstr>
      <vt:lpstr>GPIO簡介</vt:lpstr>
      <vt:lpstr>TX2 的 GPIO 腳位介紹</vt:lpstr>
      <vt:lpstr>PowerPoint 簡報</vt:lpstr>
      <vt:lpstr>TX2   GPIO  HEADER PINOUT介紹</vt:lpstr>
      <vt:lpstr>TX2 的 GPIO 腳位介紹(J21)</vt:lpstr>
      <vt:lpstr>TX2 GPIO EXPANSION HEADER PIN DESCRIPTIONS(J21)</vt:lpstr>
      <vt:lpstr>TX2 GPIO EXPANSION HEADER PIN DESCRIPTIONS(J26)</vt:lpstr>
      <vt:lpstr>TX2 的 GPIO 腳位介紹</vt:lpstr>
      <vt:lpstr>TX2 的 GPIO 腳位介紹</vt:lpstr>
      <vt:lpstr>TX2 的 GPIO 腳位介紹</vt:lpstr>
      <vt:lpstr>TX2 的 GPIO 腳位介紹</vt:lpstr>
      <vt:lpstr>TX2 的 GPIO 腳位介紹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以 C++透過 UBUNTU 操作 TX2 上的 GPIO</vt:lpstr>
      <vt:lpstr>PowerPoint 簡報</vt:lpstr>
      <vt:lpstr>TX2 GPIO 相關參考資料</vt:lpstr>
      <vt:lpstr>TX2 GPIO 相關參考資料</vt:lpstr>
      <vt:lpstr>智慧物聯網 – 道路事故應用</vt:lpstr>
      <vt:lpstr>智慧物聯網 – 養雞場應用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微算機系統實習 MICROPROCESSOR SYSTEMS LAB. SPRING, 2022</dc:title>
  <dc:creator>Yen-Lin Chen</dc:creator>
  <cp:lastModifiedBy>賴俊霖</cp:lastModifiedBy>
  <cp:revision>14</cp:revision>
  <dcterms:created xsi:type="dcterms:W3CDTF">2003-10-21T23:25:40Z</dcterms:created>
  <dcterms:modified xsi:type="dcterms:W3CDTF">2023-03-03T09:49:11Z</dcterms:modified>
</cp:coreProperties>
</file>